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68" r:id="rId5"/>
    <p:sldId id="258" r:id="rId6"/>
    <p:sldId id="259" r:id="rId7"/>
    <p:sldId id="260" r:id="rId8"/>
    <p:sldId id="261" r:id="rId9"/>
    <p:sldId id="262" r:id="rId10"/>
    <p:sldId id="263" r:id="rId11"/>
    <p:sldId id="264" r:id="rId12"/>
    <p:sldId id="265" r:id="rId13"/>
    <p:sldId id="266" r:id="rId14"/>
    <p:sldId id="269" r:id="rId15"/>
    <p:sldId id="270" r:id="rId16"/>
    <p:sldId id="271" r:id="rId17"/>
    <p:sldId id="274" r:id="rId18"/>
    <p:sldId id="275" r:id="rId19"/>
    <p:sldId id="272" r:id="rId20"/>
    <p:sldId id="273" r:id="rId21"/>
    <p:sldId id="279" r:id="rId22"/>
    <p:sldId id="276" r:id="rId23"/>
    <p:sldId id="306" r:id="rId24"/>
    <p:sldId id="310" r:id="rId25"/>
    <p:sldId id="277" r:id="rId26"/>
    <p:sldId id="301" r:id="rId27"/>
    <p:sldId id="278" r:id="rId28"/>
    <p:sldId id="282" r:id="rId29"/>
    <p:sldId id="280" r:id="rId30"/>
    <p:sldId id="281" r:id="rId31"/>
    <p:sldId id="283" r:id="rId32"/>
    <p:sldId id="284" r:id="rId33"/>
    <p:sldId id="285" r:id="rId34"/>
    <p:sldId id="293" r:id="rId35"/>
    <p:sldId id="292" r:id="rId36"/>
    <p:sldId id="289" r:id="rId37"/>
    <p:sldId id="290" r:id="rId38"/>
    <p:sldId id="294" r:id="rId39"/>
    <p:sldId id="295" r:id="rId40"/>
    <p:sldId id="296" r:id="rId41"/>
    <p:sldId id="287" r:id="rId42"/>
    <p:sldId id="297" r:id="rId43"/>
    <p:sldId id="298" r:id="rId44"/>
    <p:sldId id="288" r:id="rId45"/>
    <p:sldId id="286" r:id="rId46"/>
    <p:sldId id="299" r:id="rId47"/>
    <p:sldId id="300" r:id="rId48"/>
    <p:sldId id="302" r:id="rId49"/>
    <p:sldId id="304" r:id="rId50"/>
    <p:sldId id="305" r:id="rId51"/>
    <p:sldId id="307" r:id="rId52"/>
    <p:sldId id="308" r:id="rId53"/>
    <p:sldId id="303" r:id="rId54"/>
    <p:sldId id="309"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915" autoAdjust="0"/>
  </p:normalViewPr>
  <p:slideViewPr>
    <p:cSldViewPr>
      <p:cViewPr>
        <p:scale>
          <a:sx n="75" d="100"/>
          <a:sy n="75" d="100"/>
        </p:scale>
        <p:origin x="-2118" y="-83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26B1C5-D59C-43DB-AEC9-05404D8ADB2F}" type="datetimeFigureOut">
              <a:rPr lang="en-US" smtClean="0"/>
              <a:t>10/5/2012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9185C9-68FF-4709-9FD6-BE3E3BF27844}" type="slidenum">
              <a:rPr lang="en-US" smtClean="0"/>
              <a:t>‹#›</a:t>
            </a:fld>
            <a:endParaRPr lang="en-US"/>
          </a:p>
        </p:txBody>
      </p:sp>
    </p:spTree>
    <p:extLst>
      <p:ext uri="{BB962C8B-B14F-4D97-AF65-F5344CB8AC3E}">
        <p14:creationId xmlns:p14="http://schemas.microsoft.com/office/powerpoint/2010/main" val="1518078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26B1C5-D59C-43DB-AEC9-05404D8ADB2F}" type="datetimeFigureOut">
              <a:rPr lang="en-US" smtClean="0"/>
              <a:t>10/5/2012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9185C9-68FF-4709-9FD6-BE3E3BF27844}" type="slidenum">
              <a:rPr lang="en-US" smtClean="0"/>
              <a:t>‹#›</a:t>
            </a:fld>
            <a:endParaRPr lang="en-US"/>
          </a:p>
        </p:txBody>
      </p:sp>
    </p:spTree>
    <p:extLst>
      <p:ext uri="{BB962C8B-B14F-4D97-AF65-F5344CB8AC3E}">
        <p14:creationId xmlns:p14="http://schemas.microsoft.com/office/powerpoint/2010/main" val="3841007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26B1C5-D59C-43DB-AEC9-05404D8ADB2F}" type="datetimeFigureOut">
              <a:rPr lang="en-US" smtClean="0"/>
              <a:t>10/5/2012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9185C9-68FF-4709-9FD6-BE3E3BF27844}" type="slidenum">
              <a:rPr lang="en-US" smtClean="0"/>
              <a:t>‹#›</a:t>
            </a:fld>
            <a:endParaRPr lang="en-US"/>
          </a:p>
        </p:txBody>
      </p:sp>
    </p:spTree>
    <p:extLst>
      <p:ext uri="{BB962C8B-B14F-4D97-AF65-F5344CB8AC3E}">
        <p14:creationId xmlns:p14="http://schemas.microsoft.com/office/powerpoint/2010/main" val="523293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26B1C5-D59C-43DB-AEC9-05404D8ADB2F}" type="datetimeFigureOut">
              <a:rPr lang="en-US" smtClean="0"/>
              <a:t>10/5/2012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9185C9-68FF-4709-9FD6-BE3E3BF27844}" type="slidenum">
              <a:rPr lang="en-US" smtClean="0"/>
              <a:t>‹#›</a:t>
            </a:fld>
            <a:endParaRPr lang="en-US"/>
          </a:p>
        </p:txBody>
      </p:sp>
    </p:spTree>
    <p:extLst>
      <p:ext uri="{BB962C8B-B14F-4D97-AF65-F5344CB8AC3E}">
        <p14:creationId xmlns:p14="http://schemas.microsoft.com/office/powerpoint/2010/main" val="2401038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26B1C5-D59C-43DB-AEC9-05404D8ADB2F}" type="datetimeFigureOut">
              <a:rPr lang="en-US" smtClean="0"/>
              <a:t>10/5/2012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9185C9-68FF-4709-9FD6-BE3E3BF27844}" type="slidenum">
              <a:rPr lang="en-US" smtClean="0"/>
              <a:t>‹#›</a:t>
            </a:fld>
            <a:endParaRPr lang="en-US"/>
          </a:p>
        </p:txBody>
      </p:sp>
    </p:spTree>
    <p:extLst>
      <p:ext uri="{BB962C8B-B14F-4D97-AF65-F5344CB8AC3E}">
        <p14:creationId xmlns:p14="http://schemas.microsoft.com/office/powerpoint/2010/main" val="4194584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26B1C5-D59C-43DB-AEC9-05404D8ADB2F}" type="datetimeFigureOut">
              <a:rPr lang="en-US" smtClean="0"/>
              <a:t>10/5/2012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9185C9-68FF-4709-9FD6-BE3E3BF27844}" type="slidenum">
              <a:rPr lang="en-US" smtClean="0"/>
              <a:t>‹#›</a:t>
            </a:fld>
            <a:endParaRPr lang="en-US"/>
          </a:p>
        </p:txBody>
      </p:sp>
    </p:spTree>
    <p:extLst>
      <p:ext uri="{BB962C8B-B14F-4D97-AF65-F5344CB8AC3E}">
        <p14:creationId xmlns:p14="http://schemas.microsoft.com/office/powerpoint/2010/main" val="4055595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26B1C5-D59C-43DB-AEC9-05404D8ADB2F}" type="datetimeFigureOut">
              <a:rPr lang="en-US" smtClean="0"/>
              <a:t>10/5/2012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9185C9-68FF-4709-9FD6-BE3E3BF27844}" type="slidenum">
              <a:rPr lang="en-US" smtClean="0"/>
              <a:t>‹#›</a:t>
            </a:fld>
            <a:endParaRPr lang="en-US"/>
          </a:p>
        </p:txBody>
      </p:sp>
    </p:spTree>
    <p:extLst>
      <p:ext uri="{BB962C8B-B14F-4D97-AF65-F5344CB8AC3E}">
        <p14:creationId xmlns:p14="http://schemas.microsoft.com/office/powerpoint/2010/main" val="3879753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26B1C5-D59C-43DB-AEC9-05404D8ADB2F}" type="datetimeFigureOut">
              <a:rPr lang="en-US" smtClean="0"/>
              <a:t>10/5/2012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9185C9-68FF-4709-9FD6-BE3E3BF27844}" type="slidenum">
              <a:rPr lang="en-US" smtClean="0"/>
              <a:t>‹#›</a:t>
            </a:fld>
            <a:endParaRPr lang="en-US"/>
          </a:p>
        </p:txBody>
      </p:sp>
    </p:spTree>
    <p:extLst>
      <p:ext uri="{BB962C8B-B14F-4D97-AF65-F5344CB8AC3E}">
        <p14:creationId xmlns:p14="http://schemas.microsoft.com/office/powerpoint/2010/main" val="3932484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26B1C5-D59C-43DB-AEC9-05404D8ADB2F}" type="datetimeFigureOut">
              <a:rPr lang="en-US" smtClean="0"/>
              <a:t>10/5/2012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9185C9-68FF-4709-9FD6-BE3E3BF27844}" type="slidenum">
              <a:rPr lang="en-US" smtClean="0"/>
              <a:t>‹#›</a:t>
            </a:fld>
            <a:endParaRPr lang="en-US"/>
          </a:p>
        </p:txBody>
      </p:sp>
    </p:spTree>
    <p:extLst>
      <p:ext uri="{BB962C8B-B14F-4D97-AF65-F5344CB8AC3E}">
        <p14:creationId xmlns:p14="http://schemas.microsoft.com/office/powerpoint/2010/main" val="1220034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26B1C5-D59C-43DB-AEC9-05404D8ADB2F}" type="datetimeFigureOut">
              <a:rPr lang="en-US" smtClean="0"/>
              <a:t>10/5/2012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9185C9-68FF-4709-9FD6-BE3E3BF27844}" type="slidenum">
              <a:rPr lang="en-US" smtClean="0"/>
              <a:t>‹#›</a:t>
            </a:fld>
            <a:endParaRPr lang="en-US"/>
          </a:p>
        </p:txBody>
      </p:sp>
    </p:spTree>
    <p:extLst>
      <p:ext uri="{BB962C8B-B14F-4D97-AF65-F5344CB8AC3E}">
        <p14:creationId xmlns:p14="http://schemas.microsoft.com/office/powerpoint/2010/main" val="4030021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26B1C5-D59C-43DB-AEC9-05404D8ADB2F}" type="datetimeFigureOut">
              <a:rPr lang="en-US" smtClean="0"/>
              <a:t>10/5/2012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9185C9-68FF-4709-9FD6-BE3E3BF27844}" type="slidenum">
              <a:rPr lang="en-US" smtClean="0"/>
              <a:t>‹#›</a:t>
            </a:fld>
            <a:endParaRPr lang="en-US"/>
          </a:p>
        </p:txBody>
      </p:sp>
    </p:spTree>
    <p:extLst>
      <p:ext uri="{BB962C8B-B14F-4D97-AF65-F5344CB8AC3E}">
        <p14:creationId xmlns:p14="http://schemas.microsoft.com/office/powerpoint/2010/main" val="3256203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26B1C5-D59C-43DB-AEC9-05404D8ADB2F}" type="datetimeFigureOut">
              <a:rPr lang="en-US" smtClean="0"/>
              <a:t>10/5/2012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9185C9-68FF-4709-9FD6-BE3E3BF27844}" type="slidenum">
              <a:rPr lang="en-US" smtClean="0"/>
              <a:t>‹#›</a:t>
            </a:fld>
            <a:endParaRPr lang="en-US"/>
          </a:p>
        </p:txBody>
      </p:sp>
    </p:spTree>
    <p:extLst>
      <p:ext uri="{BB962C8B-B14F-4D97-AF65-F5344CB8AC3E}">
        <p14:creationId xmlns:p14="http://schemas.microsoft.com/office/powerpoint/2010/main" val="3766361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3" Type="http://schemas.openxmlformats.org/officeDocument/2006/relationships/image" Target="../media/image33.gif"/><Relationship Id="rId7" Type="http://schemas.openxmlformats.org/officeDocument/2006/relationships/image" Target="../media/image37.png"/><Relationship Id="rId2" Type="http://schemas.openxmlformats.org/officeDocument/2006/relationships/image" Target="../media/image32.gif"/><Relationship Id="rId1" Type="http://schemas.openxmlformats.org/officeDocument/2006/relationships/slideLayout" Target="../slideLayouts/slideLayout2.xml"/><Relationship Id="rId6" Type="http://schemas.openxmlformats.org/officeDocument/2006/relationships/image" Target="../media/image36.gif"/><Relationship Id="rId5" Type="http://schemas.openxmlformats.org/officeDocument/2006/relationships/image" Target="../media/image35.gif"/><Relationship Id="rId4" Type="http://schemas.openxmlformats.org/officeDocument/2006/relationships/image" Target="../media/image34.gif"/></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image" Target="../media/image42.gif"/><Relationship Id="rId1" Type="http://schemas.openxmlformats.org/officeDocument/2006/relationships/slideLayout" Target="../slideLayouts/slideLayout2.xml"/><Relationship Id="rId6" Type="http://schemas.openxmlformats.org/officeDocument/2006/relationships/image" Target="../media/image46.gif"/><Relationship Id="rId5" Type="http://schemas.openxmlformats.org/officeDocument/2006/relationships/image" Target="../media/image45.gif"/><Relationship Id="rId4" Type="http://schemas.openxmlformats.org/officeDocument/2006/relationships/image" Target="../media/image44.gif"/></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image" Target="../media/image49.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9.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60.gif"/><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5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8" name="Picture 4" descr="http://www.isle-dso.eu.dodea.edu/et/Projects/Constitution/parchmentba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5" y="-14377"/>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875" y="1600200"/>
            <a:ext cx="9750725" cy="1447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816524" y="1219200"/>
            <a:ext cx="3812875" cy="369332"/>
          </a:xfrm>
          <a:prstGeom prst="rect">
            <a:avLst/>
          </a:prstGeom>
          <a:noFill/>
        </p:spPr>
        <p:txBody>
          <a:bodyPr wrap="square" rtlCol="0">
            <a:spAutoFit/>
          </a:bodyPr>
          <a:lstStyle/>
          <a:p>
            <a:pPr algn="ctr"/>
            <a:r>
              <a:rPr lang="en-US" dirty="0" smtClean="0"/>
              <a:t>A Brief History of </a:t>
            </a:r>
            <a:endParaRPr lang="en-US" dirty="0"/>
          </a:p>
        </p:txBody>
      </p:sp>
      <p:sp>
        <p:nvSpPr>
          <p:cNvPr id="9" name="TextBox 8"/>
          <p:cNvSpPr txBox="1"/>
          <p:nvPr/>
        </p:nvSpPr>
        <p:spPr>
          <a:xfrm>
            <a:off x="2743200" y="5867400"/>
            <a:ext cx="3812875" cy="646331"/>
          </a:xfrm>
          <a:prstGeom prst="rect">
            <a:avLst/>
          </a:prstGeom>
          <a:noFill/>
        </p:spPr>
        <p:txBody>
          <a:bodyPr wrap="square" rtlCol="0">
            <a:spAutoFit/>
          </a:bodyPr>
          <a:lstStyle/>
          <a:p>
            <a:pPr algn="ctr"/>
            <a:r>
              <a:rPr lang="en-US" dirty="0" err="1" smtClean="0"/>
              <a:t>Damion</a:t>
            </a:r>
            <a:r>
              <a:rPr lang="en-US" dirty="0" smtClean="0"/>
              <a:t> Schubert</a:t>
            </a:r>
          </a:p>
          <a:p>
            <a:pPr algn="ctr"/>
            <a:r>
              <a:rPr lang="en-US" dirty="0" smtClean="0"/>
              <a:t>damion@zenofdesign.com</a:t>
            </a:r>
            <a:endParaRPr lang="en-US" dirty="0"/>
          </a:p>
        </p:txBody>
      </p:sp>
      <p:pic>
        <p:nvPicPr>
          <p:cNvPr id="1030" name="Picture 6" descr="http://beadedreams.home.comcast.net/~beadedreams/images/m59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1705706"/>
            <a:ext cx="4114800" cy="1266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68717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6200" y="2743200"/>
            <a:ext cx="60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85800" y="2347503"/>
            <a:ext cx="3810000" cy="15337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12673" y="1895201"/>
            <a:ext cx="6858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198473" y="1442899"/>
            <a:ext cx="1430927" cy="335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653349" y="980800"/>
            <a:ext cx="1430927"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8077200" y="1018901"/>
            <a:ext cx="870313"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flipH="1">
            <a:off x="4445726" y="5295901"/>
            <a:ext cx="3707674" cy="190499"/>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72737" y="3962400"/>
            <a:ext cx="3772989" cy="1754326"/>
          </a:xfrm>
          <a:prstGeom prst="rect">
            <a:avLst/>
          </a:prstGeom>
          <a:noFill/>
        </p:spPr>
        <p:txBody>
          <a:bodyPr wrap="square" rtlCol="0">
            <a:spAutoFit/>
          </a:bodyPr>
          <a:lstStyle/>
          <a:p>
            <a:r>
              <a:rPr lang="en-US" b="1" dirty="0" smtClean="0"/>
              <a:t>The Free to Play Age</a:t>
            </a:r>
          </a:p>
          <a:p>
            <a:pPr marL="285750" indent="-285750">
              <a:buFont typeface="Arial" charset="0"/>
              <a:buChar char="•"/>
            </a:pPr>
            <a:r>
              <a:rPr lang="en-US" b="1" dirty="0" smtClean="0"/>
              <a:t>Secret World </a:t>
            </a:r>
            <a:r>
              <a:rPr lang="en-US" dirty="0" smtClean="0"/>
              <a:t>(2012)</a:t>
            </a:r>
            <a:endParaRPr lang="en-US" b="1" dirty="0" smtClean="0"/>
          </a:p>
          <a:p>
            <a:pPr marL="285750" indent="-285750">
              <a:buFont typeface="Arial" charset="0"/>
              <a:buChar char="•"/>
            </a:pPr>
            <a:r>
              <a:rPr lang="en-US" b="1" dirty="0" smtClean="0"/>
              <a:t>Guild Wars 2 </a:t>
            </a:r>
            <a:r>
              <a:rPr lang="en-US" dirty="0" smtClean="0"/>
              <a:t>(2012) </a:t>
            </a:r>
          </a:p>
          <a:p>
            <a:pPr marL="285750" indent="-285750">
              <a:buFont typeface="Arial" charset="0"/>
              <a:buChar char="•"/>
            </a:pPr>
            <a:r>
              <a:rPr lang="en-US" dirty="0" smtClean="0"/>
              <a:t>???</a:t>
            </a:r>
          </a:p>
          <a:p>
            <a:pPr marL="285750" indent="-285750">
              <a:buFont typeface="Arial" charset="0"/>
              <a:buChar char="•"/>
            </a:pPr>
            <a:endParaRPr lang="en-US" dirty="0" smtClean="0"/>
          </a:p>
          <a:p>
            <a:endParaRPr lang="en-US" dirty="0"/>
          </a:p>
        </p:txBody>
      </p:sp>
    </p:spTree>
    <p:extLst>
      <p:ext uri="{BB962C8B-B14F-4D97-AF65-F5344CB8AC3E}">
        <p14:creationId xmlns:p14="http://schemas.microsoft.com/office/powerpoint/2010/main" val="35399701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6200" y="2743200"/>
            <a:ext cx="60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85800" y="2347503"/>
            <a:ext cx="3810000" cy="15337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12673" y="1895201"/>
            <a:ext cx="6858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198473" y="1442899"/>
            <a:ext cx="1430927" cy="335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653349" y="980800"/>
            <a:ext cx="1430927"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8077200" y="1018901"/>
            <a:ext cx="870313"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672735" y="150237"/>
            <a:ext cx="3772989" cy="2585323"/>
          </a:xfrm>
          <a:prstGeom prst="rect">
            <a:avLst/>
          </a:prstGeom>
          <a:noFill/>
        </p:spPr>
        <p:txBody>
          <a:bodyPr wrap="square" rtlCol="0">
            <a:spAutoFit/>
          </a:bodyPr>
          <a:lstStyle/>
          <a:p>
            <a:r>
              <a:rPr lang="en-US" b="1" dirty="0" smtClean="0"/>
              <a:t>The MUD Tangent</a:t>
            </a:r>
          </a:p>
          <a:p>
            <a:pPr marL="285750" indent="-285750">
              <a:buFont typeface="Arial" charset="0"/>
              <a:buChar char="•"/>
            </a:pPr>
            <a:r>
              <a:rPr lang="en-US" b="1" dirty="0" err="1" smtClean="0"/>
              <a:t>AberMUD</a:t>
            </a:r>
            <a:r>
              <a:rPr lang="en-US" b="1" dirty="0" smtClean="0"/>
              <a:t> </a:t>
            </a:r>
            <a:r>
              <a:rPr lang="en-US" dirty="0" smtClean="0"/>
              <a:t>(1987)</a:t>
            </a:r>
          </a:p>
          <a:p>
            <a:pPr marL="285750" indent="-285750">
              <a:buFont typeface="Arial" charset="0"/>
              <a:buChar char="•"/>
            </a:pPr>
            <a:r>
              <a:rPr lang="en-US" b="1" dirty="0" smtClean="0"/>
              <a:t>LPMUD </a:t>
            </a:r>
            <a:r>
              <a:rPr lang="en-US" dirty="0" smtClean="0"/>
              <a:t>(1989)</a:t>
            </a:r>
            <a:endParaRPr lang="en-US" b="1" dirty="0" smtClean="0"/>
          </a:p>
          <a:p>
            <a:pPr marL="285750" indent="-285750">
              <a:buFont typeface="Arial" charset="0"/>
              <a:buChar char="•"/>
            </a:pPr>
            <a:r>
              <a:rPr lang="en-US" b="1" dirty="0" smtClean="0"/>
              <a:t>DIKU MUD </a:t>
            </a:r>
            <a:r>
              <a:rPr lang="en-US" dirty="0" smtClean="0"/>
              <a:t>(1990)</a:t>
            </a:r>
            <a:endParaRPr lang="en-US" b="1" dirty="0" smtClean="0"/>
          </a:p>
          <a:p>
            <a:pPr marL="285750" indent="-285750">
              <a:buFont typeface="Arial" charset="0"/>
              <a:buChar char="•"/>
            </a:pPr>
            <a:r>
              <a:rPr lang="en-US" b="1" dirty="0" err="1" smtClean="0"/>
              <a:t>TinyMUSH</a:t>
            </a:r>
            <a:r>
              <a:rPr lang="en-US" b="1" dirty="0" smtClean="0"/>
              <a:t> </a:t>
            </a:r>
            <a:r>
              <a:rPr lang="en-US" dirty="0" smtClean="0"/>
              <a:t>(1990)</a:t>
            </a:r>
          </a:p>
          <a:p>
            <a:pPr marL="285750" indent="-285750">
              <a:buFont typeface="Arial" charset="0"/>
              <a:buChar char="•"/>
            </a:pPr>
            <a:r>
              <a:rPr lang="en-US" b="1" dirty="0" err="1" smtClean="0"/>
              <a:t>Merc</a:t>
            </a:r>
            <a:r>
              <a:rPr lang="en-US" dirty="0" smtClean="0"/>
              <a:t> (1992)</a:t>
            </a:r>
          </a:p>
          <a:p>
            <a:pPr marL="285750" indent="-285750">
              <a:buFont typeface="Arial" charset="0"/>
              <a:buChar char="•"/>
            </a:pPr>
            <a:r>
              <a:rPr lang="en-US" dirty="0" smtClean="0"/>
              <a:t>???</a:t>
            </a:r>
          </a:p>
          <a:p>
            <a:pPr marL="285750" indent="-285750">
              <a:buFont typeface="Arial" charset="0"/>
              <a:buChar char="•"/>
            </a:pPr>
            <a:endParaRPr lang="en-US" dirty="0" smtClean="0"/>
          </a:p>
          <a:p>
            <a:endParaRPr lang="en-US" dirty="0"/>
          </a:p>
        </p:txBody>
      </p:sp>
      <p:sp>
        <p:nvSpPr>
          <p:cNvPr id="10" name="Rounded Rectangle 9"/>
          <p:cNvSpPr/>
          <p:nvPr/>
        </p:nvSpPr>
        <p:spPr>
          <a:xfrm>
            <a:off x="2057400" y="1895201"/>
            <a:ext cx="2468336" cy="452302"/>
          </a:xfrm>
          <a:prstGeom prst="round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4852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6200" y="2743200"/>
            <a:ext cx="60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85800" y="2347503"/>
            <a:ext cx="3810000" cy="15337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12673" y="1895201"/>
            <a:ext cx="6858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198473" y="1442899"/>
            <a:ext cx="1430927" cy="335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653349" y="980800"/>
            <a:ext cx="1430927"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8077200" y="1018901"/>
            <a:ext cx="870313"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672735" y="150237"/>
            <a:ext cx="3772989" cy="2031325"/>
          </a:xfrm>
          <a:prstGeom prst="rect">
            <a:avLst/>
          </a:prstGeom>
          <a:noFill/>
        </p:spPr>
        <p:txBody>
          <a:bodyPr wrap="square" rtlCol="0">
            <a:spAutoFit/>
          </a:bodyPr>
          <a:lstStyle/>
          <a:p>
            <a:r>
              <a:rPr lang="en-US" b="1" dirty="0" smtClean="0"/>
              <a:t>The Asian Tangent</a:t>
            </a:r>
          </a:p>
          <a:p>
            <a:pPr marL="285750" indent="-285750">
              <a:buFont typeface="Arial" charset="0"/>
              <a:buChar char="•"/>
            </a:pPr>
            <a:r>
              <a:rPr lang="en-US" b="1" dirty="0" smtClean="0"/>
              <a:t>Kingdom of the Winds </a:t>
            </a:r>
            <a:r>
              <a:rPr lang="en-US" dirty="0" smtClean="0"/>
              <a:t>(1996)</a:t>
            </a:r>
            <a:endParaRPr lang="en-US" b="1" dirty="0" smtClean="0"/>
          </a:p>
          <a:p>
            <a:pPr marL="285750" indent="-285750">
              <a:buFont typeface="Arial" charset="0"/>
              <a:buChar char="•"/>
            </a:pPr>
            <a:r>
              <a:rPr lang="en-US" b="1" dirty="0" smtClean="0"/>
              <a:t>Lineage </a:t>
            </a:r>
            <a:r>
              <a:rPr lang="en-US" dirty="0" smtClean="0"/>
              <a:t>(1997)</a:t>
            </a:r>
          </a:p>
          <a:p>
            <a:pPr marL="285750" indent="-285750">
              <a:buFont typeface="Arial" charset="0"/>
              <a:buChar char="•"/>
            </a:pPr>
            <a:r>
              <a:rPr lang="en-US" b="1" dirty="0" smtClean="0"/>
              <a:t>Knight Online</a:t>
            </a:r>
            <a:r>
              <a:rPr lang="en-US" dirty="0" smtClean="0"/>
              <a:t> (2004)</a:t>
            </a:r>
          </a:p>
          <a:p>
            <a:r>
              <a:rPr lang="en-US" i="1" dirty="0" smtClean="0"/>
              <a:t>Many, many others…</a:t>
            </a:r>
          </a:p>
          <a:p>
            <a:pPr marL="285750" indent="-285750">
              <a:buFont typeface="Arial" charset="0"/>
              <a:buChar char="•"/>
            </a:pPr>
            <a:endParaRPr lang="en-US" dirty="0" smtClean="0"/>
          </a:p>
          <a:p>
            <a:endParaRPr lang="en-US" dirty="0"/>
          </a:p>
        </p:txBody>
      </p:sp>
      <p:sp>
        <p:nvSpPr>
          <p:cNvPr id="10" name="Rounded Rectangle 9"/>
          <p:cNvSpPr/>
          <p:nvPr/>
        </p:nvSpPr>
        <p:spPr>
          <a:xfrm>
            <a:off x="4512673" y="961204"/>
            <a:ext cx="2140676" cy="452302"/>
          </a:xfrm>
          <a:prstGeom prst="round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2057400" y="1895201"/>
            <a:ext cx="2468336" cy="452302"/>
          </a:xfrm>
          <a:prstGeom prst="round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07929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6200" y="2743200"/>
            <a:ext cx="60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85800" y="2347503"/>
            <a:ext cx="3810000" cy="15337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12673" y="1895201"/>
            <a:ext cx="6858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198473" y="1442899"/>
            <a:ext cx="1430927" cy="335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653349" y="980800"/>
            <a:ext cx="1430927"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8077200" y="1018901"/>
            <a:ext cx="870313"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672735" y="150237"/>
            <a:ext cx="3772989" cy="2031325"/>
          </a:xfrm>
          <a:prstGeom prst="rect">
            <a:avLst/>
          </a:prstGeom>
          <a:noFill/>
        </p:spPr>
        <p:txBody>
          <a:bodyPr wrap="square" rtlCol="0">
            <a:spAutoFit/>
          </a:bodyPr>
          <a:lstStyle/>
          <a:p>
            <a:r>
              <a:rPr lang="en-US" b="1" dirty="0" smtClean="0"/>
              <a:t>The Kids Tangent/Warning Shot</a:t>
            </a:r>
          </a:p>
          <a:p>
            <a:pPr marL="285750" indent="-285750">
              <a:buFont typeface="Arial" charset="0"/>
              <a:buChar char="•"/>
            </a:pPr>
            <a:r>
              <a:rPr lang="en-US" b="1" dirty="0" smtClean="0"/>
              <a:t>Maple Story </a:t>
            </a:r>
            <a:r>
              <a:rPr lang="en-US" dirty="0" smtClean="0"/>
              <a:t>(2003)</a:t>
            </a:r>
          </a:p>
          <a:p>
            <a:pPr marL="285750" indent="-285750">
              <a:buFont typeface="Arial" charset="0"/>
              <a:buChar char="•"/>
            </a:pPr>
            <a:r>
              <a:rPr lang="en-US" b="1" dirty="0" smtClean="0"/>
              <a:t>Gaia Online </a:t>
            </a:r>
            <a:r>
              <a:rPr lang="en-US" dirty="0" smtClean="0"/>
              <a:t>(2003)</a:t>
            </a:r>
            <a:endParaRPr lang="en-US" dirty="0" smtClean="0"/>
          </a:p>
          <a:p>
            <a:pPr marL="285750" indent="-285750">
              <a:buFont typeface="Arial" charset="0"/>
              <a:buChar char="•"/>
            </a:pPr>
            <a:r>
              <a:rPr lang="en-US" b="1" dirty="0" err="1" smtClean="0"/>
              <a:t>Runescape</a:t>
            </a:r>
            <a:r>
              <a:rPr lang="en-US" b="1" dirty="0" smtClean="0"/>
              <a:t> </a:t>
            </a:r>
            <a:r>
              <a:rPr lang="en-US" dirty="0" smtClean="0"/>
              <a:t>(2004)</a:t>
            </a:r>
            <a:endParaRPr lang="en-US" b="1" dirty="0" smtClean="0"/>
          </a:p>
          <a:p>
            <a:pPr marL="285750" indent="-285750">
              <a:buFont typeface="Arial" charset="0"/>
              <a:buChar char="•"/>
            </a:pPr>
            <a:r>
              <a:rPr lang="en-US" b="1" dirty="0" smtClean="0"/>
              <a:t>Wizard 101 </a:t>
            </a:r>
            <a:r>
              <a:rPr lang="en-US" dirty="0" smtClean="0"/>
              <a:t>(2008)</a:t>
            </a:r>
          </a:p>
          <a:p>
            <a:pPr marL="285750" indent="-285750">
              <a:buFont typeface="Arial" charset="0"/>
              <a:buChar char="•"/>
            </a:pPr>
            <a:endParaRPr lang="en-US" dirty="0" smtClean="0"/>
          </a:p>
          <a:p>
            <a:endParaRPr lang="en-US" dirty="0"/>
          </a:p>
        </p:txBody>
      </p:sp>
      <p:sp>
        <p:nvSpPr>
          <p:cNvPr id="10" name="Rounded Rectangle 9"/>
          <p:cNvSpPr/>
          <p:nvPr/>
        </p:nvSpPr>
        <p:spPr>
          <a:xfrm>
            <a:off x="4512672" y="533400"/>
            <a:ext cx="3488327" cy="452302"/>
          </a:xfrm>
          <a:prstGeom prst="round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2057400" y="1895201"/>
            <a:ext cx="2468336" cy="452302"/>
          </a:xfrm>
          <a:prstGeom prst="round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6805749" y="76200"/>
            <a:ext cx="2140676" cy="452302"/>
          </a:xfrm>
          <a:prstGeom prst="round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35836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75" y="-14377"/>
            <a:ext cx="9753600" cy="7315200"/>
            <a:chOff x="-2875" y="-14377"/>
            <a:chExt cx="9753600" cy="7315200"/>
          </a:xfrm>
        </p:grpSpPr>
        <p:grpSp>
          <p:nvGrpSpPr>
            <p:cNvPr id="6" name="Group 5"/>
            <p:cNvGrpSpPr/>
            <p:nvPr/>
          </p:nvGrpSpPr>
          <p:grpSpPr>
            <a:xfrm>
              <a:off x="-2875" y="-14377"/>
              <a:ext cx="9753600" cy="7315200"/>
              <a:chOff x="-2875" y="-14377"/>
              <a:chExt cx="9753600" cy="7315200"/>
            </a:xfrm>
          </p:grpSpPr>
          <p:pic>
            <p:nvPicPr>
              <p:cNvPr id="1028" name="Picture 4" descr="http://www.isle-dso.eu.dodea.edu/et/Projects/Constitution/parchmentba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5" y="-14377"/>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 y="6400799"/>
                <a:ext cx="9750725" cy="90002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0" name="Picture 6" descr="http://beadedreams.home.comcast.net/~beadedreams/images/m59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6493603"/>
              <a:ext cx="1907875" cy="587039"/>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990600" y="990600"/>
            <a:ext cx="5257800" cy="707886"/>
          </a:xfrm>
          <a:prstGeom prst="rect">
            <a:avLst/>
          </a:prstGeom>
          <a:noFill/>
        </p:spPr>
        <p:txBody>
          <a:bodyPr wrap="square" rtlCol="0">
            <a:spAutoFit/>
          </a:bodyPr>
          <a:lstStyle/>
          <a:p>
            <a:r>
              <a:rPr lang="en-US" sz="4000" dirty="0" smtClean="0"/>
              <a:t>What Went Right?</a:t>
            </a:r>
            <a:endParaRPr lang="en-US" sz="4000" dirty="0"/>
          </a:p>
        </p:txBody>
      </p:sp>
      <p:sp>
        <p:nvSpPr>
          <p:cNvPr id="12" name="TextBox 11"/>
          <p:cNvSpPr txBox="1"/>
          <p:nvPr/>
        </p:nvSpPr>
        <p:spPr>
          <a:xfrm>
            <a:off x="1219200" y="1694132"/>
            <a:ext cx="6248400" cy="646331"/>
          </a:xfrm>
          <a:prstGeom prst="rect">
            <a:avLst/>
          </a:prstGeom>
          <a:noFill/>
        </p:spPr>
        <p:txBody>
          <a:bodyPr wrap="square" rtlCol="0">
            <a:spAutoFit/>
          </a:bodyPr>
          <a:lstStyle/>
          <a:p>
            <a:r>
              <a:rPr lang="en-US" b="1" dirty="0" smtClean="0"/>
              <a:t>1. We were in the right place in the right time.</a:t>
            </a:r>
            <a:endParaRPr lang="en-US" dirty="0" smtClean="0"/>
          </a:p>
          <a:p>
            <a:endParaRPr lang="en-US" dirty="0"/>
          </a:p>
        </p:txBody>
      </p:sp>
      <p:sp>
        <p:nvSpPr>
          <p:cNvPr id="9" name="TextBox 8"/>
          <p:cNvSpPr txBox="1"/>
          <p:nvPr/>
        </p:nvSpPr>
        <p:spPr>
          <a:xfrm>
            <a:off x="1066800" y="2649268"/>
            <a:ext cx="5257800" cy="707886"/>
          </a:xfrm>
          <a:prstGeom prst="rect">
            <a:avLst/>
          </a:prstGeom>
          <a:noFill/>
        </p:spPr>
        <p:txBody>
          <a:bodyPr wrap="square" rtlCol="0">
            <a:spAutoFit/>
          </a:bodyPr>
          <a:lstStyle/>
          <a:p>
            <a:r>
              <a:rPr lang="en-US" sz="4000" dirty="0" smtClean="0"/>
              <a:t>What Went Wrong?</a:t>
            </a:r>
            <a:endParaRPr lang="en-US" sz="4000" dirty="0"/>
          </a:p>
        </p:txBody>
      </p:sp>
      <p:sp>
        <p:nvSpPr>
          <p:cNvPr id="10" name="TextBox 9"/>
          <p:cNvSpPr txBox="1"/>
          <p:nvPr/>
        </p:nvSpPr>
        <p:spPr>
          <a:xfrm>
            <a:off x="1295400" y="3352800"/>
            <a:ext cx="6248400" cy="1200329"/>
          </a:xfrm>
          <a:prstGeom prst="rect">
            <a:avLst/>
          </a:prstGeom>
          <a:noFill/>
        </p:spPr>
        <p:txBody>
          <a:bodyPr wrap="square" rtlCol="0">
            <a:spAutoFit/>
          </a:bodyPr>
          <a:lstStyle/>
          <a:p>
            <a:pPr marL="342900" indent="-342900">
              <a:buAutoNum type="arabicPeriod"/>
            </a:pPr>
            <a:r>
              <a:rPr lang="en-US" b="1" dirty="0" smtClean="0"/>
              <a:t>We didn’t know what the hell we were doing.</a:t>
            </a:r>
          </a:p>
          <a:p>
            <a:pPr marL="342900" indent="-342900">
              <a:buAutoNum type="arabicPeriod"/>
            </a:pPr>
            <a:r>
              <a:rPr lang="en-US" b="1" dirty="0" smtClean="0"/>
              <a:t>We didn’t have any money to do it with anyway.</a:t>
            </a:r>
          </a:p>
          <a:p>
            <a:pPr marL="342900" indent="-342900">
              <a:buAutoNum type="arabicPeriod"/>
            </a:pPr>
            <a:r>
              <a:rPr lang="en-US" b="1" dirty="0" smtClean="0"/>
              <a:t>So pretty much everything.</a:t>
            </a:r>
            <a:endParaRPr lang="en-US" dirty="0" smtClean="0"/>
          </a:p>
          <a:p>
            <a:endParaRPr lang="en-US" dirty="0"/>
          </a:p>
        </p:txBody>
      </p:sp>
    </p:spTree>
    <p:extLst>
      <p:ext uri="{BB962C8B-B14F-4D97-AF65-F5344CB8AC3E}">
        <p14:creationId xmlns:p14="http://schemas.microsoft.com/office/powerpoint/2010/main" val="1991183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75" y="-14377"/>
            <a:ext cx="9753600" cy="7315200"/>
            <a:chOff x="-2875" y="-14377"/>
            <a:chExt cx="9753600" cy="7315200"/>
          </a:xfrm>
        </p:grpSpPr>
        <p:grpSp>
          <p:nvGrpSpPr>
            <p:cNvPr id="6" name="Group 5"/>
            <p:cNvGrpSpPr/>
            <p:nvPr/>
          </p:nvGrpSpPr>
          <p:grpSpPr>
            <a:xfrm>
              <a:off x="-2875" y="-14377"/>
              <a:ext cx="9753600" cy="7315200"/>
              <a:chOff x="-2875" y="-14377"/>
              <a:chExt cx="9753600" cy="7315200"/>
            </a:xfrm>
          </p:grpSpPr>
          <p:pic>
            <p:nvPicPr>
              <p:cNvPr id="1028" name="Picture 4" descr="http://www.isle-dso.eu.dodea.edu/et/Projects/Constitution/parchmentba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5" y="-14377"/>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 y="6400799"/>
                <a:ext cx="9750725" cy="90002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0" name="Picture 6" descr="http://beadedreams.home.comcast.net/~beadedreams/images/m59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6493603"/>
              <a:ext cx="1907875" cy="587039"/>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990600" y="533400"/>
            <a:ext cx="6858000" cy="707886"/>
          </a:xfrm>
          <a:prstGeom prst="rect">
            <a:avLst/>
          </a:prstGeom>
          <a:noFill/>
        </p:spPr>
        <p:txBody>
          <a:bodyPr wrap="square" rtlCol="0">
            <a:spAutoFit/>
          </a:bodyPr>
          <a:lstStyle/>
          <a:p>
            <a:r>
              <a:rPr lang="en-US" sz="4000" dirty="0" smtClean="0"/>
              <a:t>It All Starts With Two Brothers</a:t>
            </a:r>
            <a:endParaRPr lang="en-US" sz="4000" dirty="0"/>
          </a:p>
        </p:txBody>
      </p:sp>
      <p:sp>
        <p:nvSpPr>
          <p:cNvPr id="12" name="TextBox 11"/>
          <p:cNvSpPr txBox="1"/>
          <p:nvPr/>
        </p:nvSpPr>
        <p:spPr>
          <a:xfrm>
            <a:off x="2133600" y="1325008"/>
            <a:ext cx="5334000" cy="1477328"/>
          </a:xfrm>
          <a:prstGeom prst="rect">
            <a:avLst/>
          </a:prstGeom>
          <a:noFill/>
        </p:spPr>
        <p:txBody>
          <a:bodyPr wrap="square" rtlCol="0">
            <a:spAutoFit/>
          </a:bodyPr>
          <a:lstStyle/>
          <a:p>
            <a:r>
              <a:rPr lang="en-US" b="1" dirty="0" smtClean="0"/>
              <a:t>In 1993, two brothers (Chris and Andrew </a:t>
            </a:r>
            <a:r>
              <a:rPr lang="en-US" b="1" dirty="0" err="1" smtClean="0"/>
              <a:t>Kirmse</a:t>
            </a:r>
            <a:r>
              <a:rPr lang="en-US" b="1" dirty="0" smtClean="0"/>
              <a:t>) decided to use Andrew’s last free summer before entering the corporate slog to code a door game for a BBS.</a:t>
            </a:r>
            <a:endParaRPr lang="en-US" dirty="0" smtClean="0"/>
          </a:p>
          <a:p>
            <a:endParaRPr lang="en-US" dirty="0"/>
          </a:p>
        </p:txBody>
      </p:sp>
      <p:sp>
        <p:nvSpPr>
          <p:cNvPr id="10" name="TextBox 9"/>
          <p:cNvSpPr txBox="1"/>
          <p:nvPr/>
        </p:nvSpPr>
        <p:spPr>
          <a:xfrm>
            <a:off x="517524" y="4038600"/>
            <a:ext cx="8626476" cy="1754326"/>
          </a:xfrm>
          <a:prstGeom prst="rect">
            <a:avLst/>
          </a:prstGeom>
          <a:noFill/>
        </p:spPr>
        <p:txBody>
          <a:bodyPr wrap="square" rtlCol="0">
            <a:spAutoFit/>
          </a:bodyPr>
          <a:lstStyle/>
          <a:p>
            <a:r>
              <a:rPr lang="en-US" dirty="0" smtClean="0"/>
              <a:t>“</a:t>
            </a:r>
            <a:r>
              <a:rPr lang="en-US" dirty="0"/>
              <a:t> </a:t>
            </a:r>
            <a:r>
              <a:rPr lang="en-US" dirty="0" smtClean="0"/>
              <a:t>We </a:t>
            </a:r>
            <a:r>
              <a:rPr lang="en-US" dirty="0"/>
              <a:t>had little idea what we were getting into. It took us three trips to the local computer store to get the right parts to set up our two-machine network, and we had next to no knowledge of computer graphics. We were both young (I was 21 and Chris was 19) and knew basically nothing about the game industry, or even the fact that there were huge companies somewhere churning out games. On the other hand, our complete ignorance was a great advantage when creating something that hadn't been done before</a:t>
            </a:r>
            <a:r>
              <a:rPr lang="en-US" dirty="0" smtClean="0"/>
              <a:t>.” - Andrew</a:t>
            </a:r>
            <a:endParaRPr lang="en-US" dirty="0"/>
          </a:p>
        </p:txBody>
      </p:sp>
      <p:pic>
        <p:nvPicPr>
          <p:cNvPr id="5122" name="Picture 2" descr="http://www.tipovers.org/chris-kirms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302922"/>
            <a:ext cx="11811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t0.gstatic.com/images?q=tbn:ANd9GcTWTyi3oR0-neRWNLtEnaVgu6_EWB-CL4eMdyplzfMZL1IgPquZd2P4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3800" y="1355488"/>
            <a:ext cx="1219200" cy="1507958"/>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206925" y="2555668"/>
            <a:ext cx="5334000" cy="923330"/>
          </a:xfrm>
          <a:prstGeom prst="rect">
            <a:avLst/>
          </a:prstGeom>
          <a:noFill/>
        </p:spPr>
        <p:txBody>
          <a:bodyPr wrap="square" rtlCol="0">
            <a:spAutoFit/>
          </a:bodyPr>
          <a:lstStyle/>
          <a:p>
            <a:r>
              <a:rPr lang="en-US" b="1" dirty="0" smtClean="0"/>
              <a:t>Inspiration: “Scepter of Goth”, a text-based MUD from the mid 80s.</a:t>
            </a:r>
            <a:endParaRPr lang="en-US" dirty="0" smtClean="0"/>
          </a:p>
          <a:p>
            <a:endParaRPr lang="en-US" dirty="0"/>
          </a:p>
        </p:txBody>
      </p:sp>
    </p:spTree>
    <p:extLst>
      <p:ext uri="{BB962C8B-B14F-4D97-AF65-F5344CB8AC3E}">
        <p14:creationId xmlns:p14="http://schemas.microsoft.com/office/powerpoint/2010/main" val="19821698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eb.archive.org/web/20060716071215/http:/ieatcode.com/meridian/client089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1452" y="985728"/>
            <a:ext cx="5189079" cy="4572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2400" y="1143000"/>
            <a:ext cx="3733800" cy="923330"/>
          </a:xfrm>
          <a:prstGeom prst="rect">
            <a:avLst/>
          </a:prstGeom>
          <a:noFill/>
        </p:spPr>
        <p:txBody>
          <a:bodyPr wrap="square" rtlCol="0">
            <a:spAutoFit/>
          </a:bodyPr>
          <a:lstStyle/>
          <a:p>
            <a:r>
              <a:rPr lang="en-US" b="1" dirty="0" smtClean="0"/>
              <a:t>The earliest known screenshot of Meridian 59 (then called Blackstone).</a:t>
            </a:r>
            <a:endParaRPr lang="en-US" dirty="0" smtClean="0"/>
          </a:p>
          <a:p>
            <a:endParaRPr lang="en-US" dirty="0"/>
          </a:p>
        </p:txBody>
      </p:sp>
      <p:sp>
        <p:nvSpPr>
          <p:cNvPr id="6" name="TextBox 5"/>
          <p:cNvSpPr txBox="1"/>
          <p:nvPr/>
        </p:nvSpPr>
        <p:spPr>
          <a:xfrm>
            <a:off x="152400" y="2320317"/>
            <a:ext cx="3733800" cy="646331"/>
          </a:xfrm>
          <a:prstGeom prst="rect">
            <a:avLst/>
          </a:prstGeom>
          <a:noFill/>
        </p:spPr>
        <p:txBody>
          <a:bodyPr wrap="square" rtlCol="0">
            <a:spAutoFit/>
          </a:bodyPr>
          <a:lstStyle/>
          <a:p>
            <a:r>
              <a:rPr lang="en-US" b="1" dirty="0" smtClean="0"/>
              <a:t>Programmer art.</a:t>
            </a:r>
            <a:endParaRPr lang="en-US" dirty="0" smtClean="0"/>
          </a:p>
          <a:p>
            <a:endParaRPr lang="en-US" dirty="0"/>
          </a:p>
        </p:txBody>
      </p:sp>
    </p:spTree>
    <p:extLst>
      <p:ext uri="{BB962C8B-B14F-4D97-AF65-F5344CB8AC3E}">
        <p14:creationId xmlns:p14="http://schemas.microsoft.com/office/powerpoint/2010/main" val="34102425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9218" name="Picture 2" descr="http://web.archive.org/web/20060717044207/http:/ieatcode.com/meridian/shops089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833875"/>
            <a:ext cx="5410200" cy="476682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1771" y="2066330"/>
            <a:ext cx="3733800" cy="923330"/>
          </a:xfrm>
          <a:prstGeom prst="rect">
            <a:avLst/>
          </a:prstGeom>
          <a:noFill/>
        </p:spPr>
        <p:txBody>
          <a:bodyPr wrap="square" rtlCol="0">
            <a:spAutoFit/>
          </a:bodyPr>
          <a:lstStyle/>
          <a:p>
            <a:r>
              <a:rPr lang="en-US" b="1" dirty="0" smtClean="0"/>
              <a:t>Blackstone with some just slightly less terrible programmer art.</a:t>
            </a:r>
            <a:endParaRPr lang="en-US" dirty="0" smtClean="0"/>
          </a:p>
          <a:p>
            <a:endParaRPr lang="en-US" dirty="0"/>
          </a:p>
        </p:txBody>
      </p:sp>
    </p:spTree>
    <p:extLst>
      <p:ext uri="{BB962C8B-B14F-4D97-AF65-F5344CB8AC3E}">
        <p14:creationId xmlns:p14="http://schemas.microsoft.com/office/powerpoint/2010/main" val="30184811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eb.archive.org/web/20060717044040/http:/ieatcode.com/meridian/tos129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85963" y="555958"/>
            <a:ext cx="3605438" cy="3134100"/>
          </a:xfrm>
          <a:prstGeom prst="rect">
            <a:avLst/>
          </a:prstGeom>
          <a:noFill/>
          <a:extLst>
            <a:ext uri="{909E8E84-426E-40DD-AFC4-6F175D3DCCD1}">
              <a14:hiddenFill xmlns:a14="http://schemas.microsoft.com/office/drawing/2010/main">
                <a:solidFill>
                  <a:srgbClr val="FFFFFF"/>
                </a:solidFill>
              </a14:hiddenFill>
            </a:ext>
          </a:extLst>
        </p:spPr>
      </p:pic>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230" y="1524000"/>
            <a:ext cx="1976153"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903" y="4493134"/>
            <a:ext cx="3381375" cy="923330"/>
          </a:xfrm>
          <a:prstGeom prst="rect">
            <a:avLst/>
          </a:prstGeom>
          <a:noFill/>
        </p:spPr>
        <p:txBody>
          <a:bodyPr wrap="square" rtlCol="0">
            <a:spAutoFit/>
          </a:bodyPr>
          <a:lstStyle/>
          <a:p>
            <a:r>
              <a:rPr lang="en-US" b="1" dirty="0" smtClean="0"/>
              <a:t>Due to lack of art, the first monster to work was a </a:t>
            </a:r>
            <a:r>
              <a:rPr lang="en-US" b="1" dirty="0" err="1" smtClean="0"/>
              <a:t>Cyberdemon</a:t>
            </a:r>
            <a:r>
              <a:rPr lang="en-US" b="1" dirty="0" smtClean="0"/>
              <a:t>.</a:t>
            </a:r>
            <a:endParaRPr lang="en-US" b="1" dirty="0"/>
          </a:p>
        </p:txBody>
      </p:sp>
      <p:sp>
        <p:nvSpPr>
          <p:cNvPr id="9" name="TextBox 8"/>
          <p:cNvSpPr txBox="1"/>
          <p:nvPr/>
        </p:nvSpPr>
        <p:spPr>
          <a:xfrm>
            <a:off x="246743" y="152400"/>
            <a:ext cx="8626476" cy="646331"/>
          </a:xfrm>
          <a:prstGeom prst="rect">
            <a:avLst/>
          </a:prstGeom>
          <a:noFill/>
        </p:spPr>
        <p:txBody>
          <a:bodyPr wrap="square" rtlCol="0">
            <a:spAutoFit/>
          </a:bodyPr>
          <a:lstStyle/>
          <a:p>
            <a:r>
              <a:rPr lang="en-US" b="1" dirty="0" smtClean="0"/>
              <a:t>Meanwhile, the </a:t>
            </a:r>
            <a:r>
              <a:rPr lang="en-US" b="1" dirty="0" err="1" smtClean="0"/>
              <a:t>Kirmses</a:t>
            </a:r>
            <a:r>
              <a:rPr lang="en-US" b="1" dirty="0" smtClean="0"/>
              <a:t> had been hard at work upgrading</a:t>
            </a:r>
          </a:p>
          <a:p>
            <a:r>
              <a:rPr lang="en-US" b="1" dirty="0" smtClean="0"/>
              <a:t>the tech to 3D.</a:t>
            </a:r>
            <a:endParaRPr lang="en-US" b="1" dirty="0"/>
          </a:p>
        </p:txBody>
      </p:sp>
      <p:sp>
        <p:nvSpPr>
          <p:cNvPr id="10" name="TextBox 9"/>
          <p:cNvSpPr txBox="1"/>
          <p:nvPr/>
        </p:nvSpPr>
        <p:spPr>
          <a:xfrm>
            <a:off x="3124200" y="3870662"/>
            <a:ext cx="6019800" cy="2031325"/>
          </a:xfrm>
          <a:prstGeom prst="rect">
            <a:avLst/>
          </a:prstGeom>
          <a:noFill/>
        </p:spPr>
        <p:txBody>
          <a:bodyPr wrap="square" rtlCol="0">
            <a:spAutoFit/>
          </a:bodyPr>
          <a:lstStyle/>
          <a:p>
            <a:r>
              <a:rPr lang="en-US" dirty="0" smtClean="0"/>
              <a:t>“A </a:t>
            </a:r>
            <a:r>
              <a:rPr lang="en-US" dirty="0" err="1"/>
              <a:t>raycasting</a:t>
            </a:r>
            <a:r>
              <a:rPr lang="en-US" dirty="0"/>
              <a:t> graphics engine on the level of </a:t>
            </a:r>
            <a:r>
              <a:rPr lang="en-US" dirty="0" err="1"/>
              <a:t>Wolfenstein</a:t>
            </a:r>
            <a:r>
              <a:rPr lang="en-US" dirty="0"/>
              <a:t> 3D. That week I rewrote the client to use a similar engine. While we were excited to see some 3D in the game, it was slow and didn't actually look too good. Our hand-drawn trees and brick walls looked even worse in 3D than they had in 2D. Still, there was a spark of excitement whenever you would see another player walk up to you in 3D</a:t>
            </a:r>
            <a:r>
              <a:rPr lang="en-US" dirty="0" smtClean="0"/>
              <a:t>.</a:t>
            </a:r>
            <a:r>
              <a:rPr lang="en-US" dirty="0"/>
              <a:t> </a:t>
            </a:r>
            <a:r>
              <a:rPr lang="en-US" dirty="0" smtClean="0"/>
              <a:t>” – Andrew </a:t>
            </a:r>
            <a:r>
              <a:rPr lang="en-US" dirty="0" err="1" smtClean="0"/>
              <a:t>Kirmse</a:t>
            </a:r>
            <a:endParaRPr lang="en-US" dirty="0"/>
          </a:p>
        </p:txBody>
      </p:sp>
    </p:spTree>
    <p:extLst>
      <p:ext uri="{BB962C8B-B14F-4D97-AF65-F5344CB8AC3E}">
        <p14:creationId xmlns:p14="http://schemas.microsoft.com/office/powerpoint/2010/main" val="38711602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75" y="-14377"/>
            <a:ext cx="9753600" cy="7315200"/>
            <a:chOff x="-2875" y="-14377"/>
            <a:chExt cx="9753600" cy="7315200"/>
          </a:xfrm>
        </p:grpSpPr>
        <p:grpSp>
          <p:nvGrpSpPr>
            <p:cNvPr id="6" name="Group 5"/>
            <p:cNvGrpSpPr/>
            <p:nvPr/>
          </p:nvGrpSpPr>
          <p:grpSpPr>
            <a:xfrm>
              <a:off x="-2875" y="-14377"/>
              <a:ext cx="9753600" cy="7315200"/>
              <a:chOff x="-2875" y="-14377"/>
              <a:chExt cx="9753600" cy="7315200"/>
            </a:xfrm>
          </p:grpSpPr>
          <p:pic>
            <p:nvPicPr>
              <p:cNvPr id="1028" name="Picture 4" descr="http://www.isle-dso.eu.dodea.edu/et/Projects/Constitution/parchmentba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5" y="-14377"/>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 y="6400799"/>
                <a:ext cx="9750725" cy="90002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0" name="Picture 6" descr="http://beadedreams.home.comcast.net/~beadedreams/images/m59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6493603"/>
              <a:ext cx="1907875" cy="587039"/>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990600" y="533400"/>
            <a:ext cx="6858000" cy="707886"/>
          </a:xfrm>
          <a:prstGeom prst="rect">
            <a:avLst/>
          </a:prstGeom>
          <a:noFill/>
        </p:spPr>
        <p:txBody>
          <a:bodyPr wrap="square" rtlCol="0">
            <a:spAutoFit/>
          </a:bodyPr>
          <a:lstStyle/>
          <a:p>
            <a:r>
              <a:rPr lang="en-US" sz="4000" dirty="0" smtClean="0"/>
              <a:t>And Two Other Brothers…</a:t>
            </a:r>
            <a:endParaRPr lang="en-US" sz="4000" dirty="0"/>
          </a:p>
        </p:txBody>
      </p:sp>
      <p:sp>
        <p:nvSpPr>
          <p:cNvPr id="12" name="TextBox 11"/>
          <p:cNvSpPr txBox="1"/>
          <p:nvPr/>
        </p:nvSpPr>
        <p:spPr>
          <a:xfrm>
            <a:off x="2133600" y="1325008"/>
            <a:ext cx="5334000" cy="1477328"/>
          </a:xfrm>
          <a:prstGeom prst="rect">
            <a:avLst/>
          </a:prstGeom>
          <a:noFill/>
        </p:spPr>
        <p:txBody>
          <a:bodyPr wrap="square" rtlCol="0">
            <a:spAutoFit/>
          </a:bodyPr>
          <a:lstStyle/>
          <a:p>
            <a:r>
              <a:rPr lang="en-US" b="1" dirty="0" smtClean="0"/>
              <a:t>In 1992, two brothers who worked at GE Medical Systems were getting disenfranchised with their jobs.  Mike had designed an RPG in the past, and thought that online games was going to happen.</a:t>
            </a:r>
            <a:endParaRPr lang="en-US" dirty="0" smtClean="0"/>
          </a:p>
          <a:p>
            <a:endParaRPr lang="en-US" dirty="0"/>
          </a:p>
        </p:txBody>
      </p:sp>
      <p:sp>
        <p:nvSpPr>
          <p:cNvPr id="10" name="TextBox 9"/>
          <p:cNvSpPr txBox="1"/>
          <p:nvPr/>
        </p:nvSpPr>
        <p:spPr>
          <a:xfrm>
            <a:off x="517524" y="4038600"/>
            <a:ext cx="8626476" cy="1477328"/>
          </a:xfrm>
          <a:prstGeom prst="rect">
            <a:avLst/>
          </a:prstGeom>
          <a:noFill/>
        </p:spPr>
        <p:txBody>
          <a:bodyPr wrap="square" rtlCol="0">
            <a:spAutoFit/>
          </a:bodyPr>
          <a:lstStyle/>
          <a:p>
            <a:r>
              <a:rPr lang="en-US" dirty="0" smtClean="0"/>
              <a:t>“</a:t>
            </a:r>
            <a:r>
              <a:rPr lang="en-US" dirty="0"/>
              <a:t> We worked with a small group of programmers in Sweden for a while and seemed to make some real progress with the idea of a multiplayer RPG with the world assembled out of bitmap elements on the client side (putting that on CD was our real breakthrough, though it sounds comical to say so now). Then they totally flaked out on us, and there wasn't much we could do about it. Not a good time. </a:t>
            </a:r>
            <a:r>
              <a:rPr lang="en-US" dirty="0" smtClean="0"/>
              <a:t>” – Mike Sellers</a:t>
            </a:r>
            <a:endParaRPr lang="en-US" dirty="0"/>
          </a:p>
        </p:txBody>
      </p:sp>
      <p:pic>
        <p:nvPicPr>
          <p:cNvPr id="5126" name="Picture 6" descr="http://t0.gstatic.com/images?q=tbn:ANd9GcTWTyi3oR0-neRWNLtEnaVgu6_EWB-CL4eMdyplzfMZL1IgPquZd2P4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 y="-212725"/>
            <a:ext cx="361950" cy="44767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109651" y="2719893"/>
            <a:ext cx="5334000" cy="923330"/>
          </a:xfrm>
          <a:prstGeom prst="rect">
            <a:avLst/>
          </a:prstGeom>
          <a:noFill/>
        </p:spPr>
        <p:txBody>
          <a:bodyPr wrap="square" rtlCol="0">
            <a:spAutoFit/>
          </a:bodyPr>
          <a:lstStyle/>
          <a:p>
            <a:r>
              <a:rPr lang="en-US" b="1" dirty="0" smtClean="0"/>
              <a:t>Inspiration: Text MUDs and the wacky idea of putting art on a CD.</a:t>
            </a:r>
            <a:endParaRPr lang="en-US" dirty="0" smtClean="0"/>
          </a:p>
          <a:p>
            <a:endParaRPr lang="en-US" dirty="0"/>
          </a:p>
        </p:txBody>
      </p:sp>
      <p:pic>
        <p:nvPicPr>
          <p:cNvPr id="8194" name="Picture 2" descr="http://qph.cf.quoracdn.net/main-thumb-1183469-200-J5JQKdx6ydBOAVoEXu8f2ORUQYZiOf5D.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612" y="1429258"/>
            <a:ext cx="1434039" cy="143403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Steve Seller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72451" y="1325008"/>
            <a:ext cx="1257300" cy="1669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660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75" y="-14377"/>
            <a:ext cx="9753600" cy="7315200"/>
            <a:chOff x="-2875" y="-14377"/>
            <a:chExt cx="9753600" cy="7315200"/>
          </a:xfrm>
        </p:grpSpPr>
        <p:grpSp>
          <p:nvGrpSpPr>
            <p:cNvPr id="6" name="Group 5"/>
            <p:cNvGrpSpPr/>
            <p:nvPr/>
          </p:nvGrpSpPr>
          <p:grpSpPr>
            <a:xfrm>
              <a:off x="-2875" y="-14377"/>
              <a:ext cx="9753600" cy="7315200"/>
              <a:chOff x="-2875" y="-14377"/>
              <a:chExt cx="9753600" cy="7315200"/>
            </a:xfrm>
          </p:grpSpPr>
          <p:pic>
            <p:nvPicPr>
              <p:cNvPr id="1028" name="Picture 4" descr="http://www.isle-dso.eu.dodea.edu/et/Projects/Constitution/parchmentba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5" y="-14377"/>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 y="6400799"/>
                <a:ext cx="9750725" cy="90002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0" name="Picture 6" descr="http://beadedreams.home.comcast.net/~beadedreams/images/m59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6493603"/>
              <a:ext cx="1907875" cy="587039"/>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990600" y="990600"/>
            <a:ext cx="5257800" cy="707886"/>
          </a:xfrm>
          <a:prstGeom prst="rect">
            <a:avLst/>
          </a:prstGeom>
          <a:noFill/>
        </p:spPr>
        <p:txBody>
          <a:bodyPr wrap="square" rtlCol="0">
            <a:spAutoFit/>
          </a:bodyPr>
          <a:lstStyle/>
          <a:p>
            <a:pPr algn="ctr"/>
            <a:r>
              <a:rPr lang="en-US" sz="4000" dirty="0" smtClean="0"/>
              <a:t>What was Meridian 59?</a:t>
            </a:r>
            <a:endParaRPr lang="en-US" sz="4000" dirty="0"/>
          </a:p>
        </p:txBody>
      </p:sp>
      <p:sp>
        <p:nvSpPr>
          <p:cNvPr id="12" name="TextBox 11"/>
          <p:cNvSpPr txBox="1"/>
          <p:nvPr/>
        </p:nvSpPr>
        <p:spPr>
          <a:xfrm>
            <a:off x="1219200" y="1694132"/>
            <a:ext cx="6248400" cy="1754326"/>
          </a:xfrm>
          <a:prstGeom prst="rect">
            <a:avLst/>
          </a:prstGeom>
          <a:noFill/>
        </p:spPr>
        <p:txBody>
          <a:bodyPr wrap="square" rtlCol="0">
            <a:spAutoFit/>
          </a:bodyPr>
          <a:lstStyle/>
          <a:p>
            <a:r>
              <a:rPr lang="en-US" b="1" dirty="0" smtClean="0"/>
              <a:t>An early ‘massively multiplayer’ title put out by 3DO, most notable for:</a:t>
            </a:r>
          </a:p>
          <a:p>
            <a:pPr marL="285750" indent="-285750">
              <a:buFont typeface="Arial" charset="0"/>
              <a:buChar char="•"/>
            </a:pPr>
            <a:r>
              <a:rPr lang="en-US" b="1" dirty="0" smtClean="0"/>
              <a:t>Being the ‘first’ 3D fantasy MMO</a:t>
            </a:r>
          </a:p>
          <a:p>
            <a:pPr marL="285750" indent="-285750">
              <a:buFont typeface="Arial" charset="0"/>
              <a:buChar char="•"/>
            </a:pPr>
            <a:r>
              <a:rPr lang="en-US" b="1" dirty="0" smtClean="0"/>
              <a:t>Being the ‘first’ unmetered, portal-free commercial MMO</a:t>
            </a:r>
          </a:p>
          <a:p>
            <a:pPr marL="285750" indent="-285750">
              <a:buFont typeface="Arial" charset="0"/>
              <a:buChar char="•"/>
            </a:pPr>
            <a:r>
              <a:rPr lang="en-US" b="1" dirty="0" smtClean="0"/>
              <a:t>Being better marketed than our competitors</a:t>
            </a:r>
            <a:endParaRPr lang="en-US" dirty="0" smtClean="0"/>
          </a:p>
          <a:p>
            <a:endParaRPr lang="en-US" dirty="0"/>
          </a:p>
        </p:txBody>
      </p:sp>
    </p:spTree>
    <p:extLst>
      <p:ext uri="{BB962C8B-B14F-4D97-AF65-F5344CB8AC3E}">
        <p14:creationId xmlns:p14="http://schemas.microsoft.com/office/powerpoint/2010/main" val="31109863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75" y="-14377"/>
            <a:ext cx="9753600" cy="7315200"/>
            <a:chOff x="-2875" y="-14377"/>
            <a:chExt cx="9753600" cy="7315200"/>
          </a:xfrm>
        </p:grpSpPr>
        <p:grpSp>
          <p:nvGrpSpPr>
            <p:cNvPr id="6" name="Group 5"/>
            <p:cNvGrpSpPr/>
            <p:nvPr/>
          </p:nvGrpSpPr>
          <p:grpSpPr>
            <a:xfrm>
              <a:off x="-2875" y="-14377"/>
              <a:ext cx="9753600" cy="7315200"/>
              <a:chOff x="-2875" y="-14377"/>
              <a:chExt cx="9753600" cy="7315200"/>
            </a:xfrm>
          </p:grpSpPr>
          <p:pic>
            <p:nvPicPr>
              <p:cNvPr id="1028" name="Picture 4" descr="http://www.isle-dso.eu.dodea.edu/et/Projects/Constitution/parchmentba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5" y="-14377"/>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 y="6400799"/>
                <a:ext cx="9750725" cy="90002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0" name="Picture 6" descr="http://beadedreams.home.comcast.net/~beadedreams/images/m59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6493603"/>
              <a:ext cx="1907875" cy="587039"/>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990599" y="533400"/>
            <a:ext cx="7722113" cy="707886"/>
          </a:xfrm>
          <a:prstGeom prst="rect">
            <a:avLst/>
          </a:prstGeom>
          <a:noFill/>
        </p:spPr>
        <p:txBody>
          <a:bodyPr wrap="square" rtlCol="0">
            <a:spAutoFit/>
          </a:bodyPr>
          <a:lstStyle/>
          <a:p>
            <a:r>
              <a:rPr lang="en-US" sz="4000" dirty="0" smtClean="0"/>
              <a:t>Archetype Interactive is Formed…</a:t>
            </a:r>
            <a:endParaRPr lang="en-US" sz="4000" dirty="0"/>
          </a:p>
        </p:txBody>
      </p:sp>
      <p:sp>
        <p:nvSpPr>
          <p:cNvPr id="12" name="TextBox 11"/>
          <p:cNvSpPr txBox="1"/>
          <p:nvPr/>
        </p:nvSpPr>
        <p:spPr>
          <a:xfrm>
            <a:off x="2133600" y="1325008"/>
            <a:ext cx="5334000" cy="1754326"/>
          </a:xfrm>
          <a:prstGeom prst="rect">
            <a:avLst/>
          </a:prstGeom>
          <a:noFill/>
        </p:spPr>
        <p:txBody>
          <a:bodyPr wrap="square" rtlCol="0">
            <a:spAutoFit/>
          </a:bodyPr>
          <a:lstStyle/>
          <a:p>
            <a:r>
              <a:rPr lang="en-US" b="1" dirty="0" smtClean="0"/>
              <a:t>In 1994, the four met via a Usenet posting.  The Sellers were impressed with the technical base that the </a:t>
            </a:r>
            <a:r>
              <a:rPr lang="en-US" b="1" dirty="0" err="1" smtClean="0"/>
              <a:t>Kirmses</a:t>
            </a:r>
            <a:r>
              <a:rPr lang="en-US" b="1" dirty="0" smtClean="0"/>
              <a:t> had.</a:t>
            </a:r>
          </a:p>
          <a:p>
            <a:endParaRPr lang="en-US" b="1" dirty="0"/>
          </a:p>
          <a:p>
            <a:r>
              <a:rPr lang="en-US" b="1" dirty="0" smtClean="0"/>
              <a:t>After all, the </a:t>
            </a:r>
            <a:r>
              <a:rPr lang="en-US" b="1" dirty="0" err="1" smtClean="0"/>
              <a:t>Kirmses</a:t>
            </a:r>
            <a:r>
              <a:rPr lang="en-US" b="1" dirty="0" smtClean="0"/>
              <a:t> already had a tech base that could hold 30 people!</a:t>
            </a:r>
            <a:endParaRPr lang="en-US" dirty="0"/>
          </a:p>
        </p:txBody>
      </p:sp>
      <p:sp>
        <p:nvSpPr>
          <p:cNvPr id="10" name="TextBox 9"/>
          <p:cNvSpPr txBox="1"/>
          <p:nvPr/>
        </p:nvSpPr>
        <p:spPr>
          <a:xfrm>
            <a:off x="1981200" y="3407792"/>
            <a:ext cx="8626476" cy="646331"/>
          </a:xfrm>
          <a:prstGeom prst="rect">
            <a:avLst/>
          </a:prstGeom>
          <a:noFill/>
        </p:spPr>
        <p:txBody>
          <a:bodyPr wrap="square" rtlCol="0">
            <a:spAutoFit/>
          </a:bodyPr>
          <a:lstStyle/>
          <a:p>
            <a:r>
              <a:rPr lang="en-US" b="1" dirty="0" smtClean="0"/>
              <a:t>Meanwhile, the </a:t>
            </a:r>
            <a:r>
              <a:rPr lang="en-US" b="1" dirty="0" err="1" smtClean="0"/>
              <a:t>Kirmses</a:t>
            </a:r>
            <a:r>
              <a:rPr lang="en-US" b="1" dirty="0" smtClean="0"/>
              <a:t> had been hard at work upgrading</a:t>
            </a:r>
          </a:p>
          <a:p>
            <a:r>
              <a:rPr lang="en-US" b="1" dirty="0" smtClean="0"/>
              <a:t>the tech to 3D.</a:t>
            </a:r>
            <a:endParaRPr lang="en-US" b="1" dirty="0"/>
          </a:p>
        </p:txBody>
      </p:sp>
      <p:pic>
        <p:nvPicPr>
          <p:cNvPr id="5126" name="Picture 6" descr="http://t0.gstatic.com/images?q=tbn:ANd9GcTWTyi3oR0-neRWNLtEnaVgu6_EWB-CL4eMdyplzfMZL1IgPquZd2P4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 y="-212725"/>
            <a:ext cx="361950" cy="44767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http://qph.cf.quoracdn.net/main-thumb-1183469-200-J5JQKdx6ydBOAVoEXu8f2ORUQYZiOf5D.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309" y="1493834"/>
            <a:ext cx="1181491" cy="1181491"/>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Steve Seller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309" y="2726103"/>
            <a:ext cx="1029091" cy="136640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www.tipovers.org/chris-kirmse.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13906" y="2757231"/>
            <a:ext cx="1059265" cy="128136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http://t0.gstatic.com/images?q=tbn:ANd9GcTWTyi3oR0-neRWNLtEnaVgu6_EWB-CL4eMdyplzfMZL1IgPquZd2P4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1493834"/>
            <a:ext cx="1016513" cy="125726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87362" y="4343400"/>
            <a:ext cx="8626476" cy="1477328"/>
          </a:xfrm>
          <a:prstGeom prst="rect">
            <a:avLst/>
          </a:prstGeom>
          <a:noFill/>
        </p:spPr>
        <p:txBody>
          <a:bodyPr wrap="square" rtlCol="0">
            <a:spAutoFit/>
          </a:bodyPr>
          <a:lstStyle/>
          <a:p>
            <a:r>
              <a:rPr lang="en-US" dirty="0" smtClean="0"/>
              <a:t>“A </a:t>
            </a:r>
            <a:r>
              <a:rPr lang="en-US" dirty="0" err="1"/>
              <a:t>raycasting</a:t>
            </a:r>
            <a:r>
              <a:rPr lang="en-US" dirty="0"/>
              <a:t> graphics engine on the level of </a:t>
            </a:r>
            <a:r>
              <a:rPr lang="en-US" dirty="0" err="1"/>
              <a:t>Wolfenstein</a:t>
            </a:r>
            <a:r>
              <a:rPr lang="en-US" dirty="0"/>
              <a:t> 3D. That week I rewrote the client to use a similar engine. While we were excited to see some 3D in the game, it was slow and didn't actually look too good. Our hand-drawn trees and brick walls looked even worse in 3D than they had in 2D. Still, there was a spark of excitement whenever you would see another player walk up to you in 3D</a:t>
            </a:r>
            <a:r>
              <a:rPr lang="en-US" dirty="0" smtClean="0"/>
              <a:t>.</a:t>
            </a:r>
            <a:r>
              <a:rPr lang="en-US" dirty="0"/>
              <a:t> </a:t>
            </a:r>
            <a:r>
              <a:rPr lang="en-US" dirty="0" smtClean="0"/>
              <a:t>” – Andrew </a:t>
            </a:r>
            <a:r>
              <a:rPr lang="en-US" dirty="0" err="1" smtClean="0"/>
              <a:t>Kirmse</a:t>
            </a:r>
            <a:endParaRPr lang="en-US" dirty="0"/>
          </a:p>
        </p:txBody>
      </p:sp>
    </p:spTree>
    <p:extLst>
      <p:ext uri="{BB962C8B-B14F-4D97-AF65-F5344CB8AC3E}">
        <p14:creationId xmlns:p14="http://schemas.microsoft.com/office/powerpoint/2010/main" val="23998316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76200" y="0"/>
            <a:ext cx="9753600" cy="7315200"/>
            <a:chOff x="-2875" y="-14377"/>
            <a:chExt cx="9753600" cy="7315200"/>
          </a:xfrm>
        </p:grpSpPr>
        <p:grpSp>
          <p:nvGrpSpPr>
            <p:cNvPr id="6" name="Group 5"/>
            <p:cNvGrpSpPr/>
            <p:nvPr/>
          </p:nvGrpSpPr>
          <p:grpSpPr>
            <a:xfrm>
              <a:off x="-2875" y="-14377"/>
              <a:ext cx="9753600" cy="7315200"/>
              <a:chOff x="-2875" y="-14377"/>
              <a:chExt cx="9753600" cy="7315200"/>
            </a:xfrm>
          </p:grpSpPr>
          <p:pic>
            <p:nvPicPr>
              <p:cNvPr id="1028" name="Picture 4" descr="http://www.isle-dso.eu.dodea.edu/et/Projects/Constitution/parchmentba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5" y="-14377"/>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 y="6400799"/>
                <a:ext cx="9750725" cy="90002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0" name="Picture 6" descr="http://beadedreams.home.comcast.net/~beadedreams/images/m59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6493603"/>
              <a:ext cx="1907875" cy="587039"/>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990599" y="533400"/>
            <a:ext cx="7722113" cy="707886"/>
          </a:xfrm>
          <a:prstGeom prst="rect">
            <a:avLst/>
          </a:prstGeom>
          <a:noFill/>
        </p:spPr>
        <p:txBody>
          <a:bodyPr wrap="square" rtlCol="0">
            <a:spAutoFit/>
          </a:bodyPr>
          <a:lstStyle/>
          <a:p>
            <a:r>
              <a:rPr lang="en-US" sz="4000" dirty="0" smtClean="0"/>
              <a:t>Division of Duties…</a:t>
            </a:r>
            <a:endParaRPr lang="en-US" sz="4000" dirty="0"/>
          </a:p>
        </p:txBody>
      </p:sp>
      <p:pic>
        <p:nvPicPr>
          <p:cNvPr id="5126" name="Picture 6" descr="http://t0.gstatic.com/images?q=tbn:ANd9GcTWTyi3oR0-neRWNLtEnaVgu6_EWB-CL4eMdyplzfMZL1IgPquZd2P4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 y="-212725"/>
            <a:ext cx="361950" cy="447675"/>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5029200" y="5181600"/>
            <a:ext cx="4425350" cy="369332"/>
          </a:xfrm>
          <a:prstGeom prst="rect">
            <a:avLst/>
          </a:prstGeom>
          <a:noFill/>
        </p:spPr>
        <p:txBody>
          <a:bodyPr wrap="square" rtlCol="0">
            <a:spAutoFit/>
          </a:bodyPr>
          <a:lstStyle/>
          <a:p>
            <a:r>
              <a:rPr lang="en-US" dirty="0" smtClean="0"/>
              <a:t>Early UI mockups by Mike Sellers.</a:t>
            </a:r>
            <a:endParaRPr lang="en-US" dirty="0"/>
          </a:p>
        </p:txBody>
      </p:sp>
      <p:pic>
        <p:nvPicPr>
          <p:cNvPr id="18"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1510234"/>
            <a:ext cx="4753429" cy="3565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426305" y="1905000"/>
            <a:ext cx="4425350" cy="923330"/>
          </a:xfrm>
          <a:prstGeom prst="rect">
            <a:avLst/>
          </a:prstGeom>
          <a:noFill/>
        </p:spPr>
        <p:txBody>
          <a:bodyPr wrap="square" rtlCol="0">
            <a:spAutoFit/>
          </a:bodyPr>
          <a:lstStyle/>
          <a:p>
            <a:r>
              <a:rPr lang="en-US" dirty="0" smtClean="0"/>
              <a:t>The </a:t>
            </a:r>
            <a:r>
              <a:rPr lang="en-US" dirty="0" err="1" smtClean="0"/>
              <a:t>Kirmses</a:t>
            </a:r>
            <a:r>
              <a:rPr lang="en-US" dirty="0" smtClean="0"/>
              <a:t> would handle tech.  The Sellers would handle design, contracting artists, and chasing money.</a:t>
            </a:r>
            <a:endParaRPr lang="en-US" dirty="0"/>
          </a:p>
        </p:txBody>
      </p:sp>
      <p:sp>
        <p:nvSpPr>
          <p:cNvPr id="2" name="AutoShape 2" descr="https://mail-attachment.googleusercontent.com/attachment/u/0/?ui=2&amp;ik=3b6e0b6a79&amp;view=att&amp;th=13a2a2cb44987f76&amp;attid=0.5&amp;disp=inline&amp;realattid=f_h7ve2zub4&amp;safe=1&amp;zw&amp;saduie=AG9B_P9PCdfupxHTvQQLkZkCBCIK&amp;sadet=1349497523950&amp;sads=oAnJkvko2ODylw8TKUvgULrpzZ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https://mail-attachment.googleusercontent.com/attachment/u/0/?ui=2&amp;ik=3b6e0b6a79&amp;view=att&amp;th=13a2a2cb44987f76&amp;attid=0.5&amp;disp=inline&amp;realattid=f_h7ve2zub4&amp;safe=1&amp;zw&amp;saduie=AG9B_P9PCdfupxHTvQQLkZkCBCIK&amp;sadet=1349497523950&amp;sads=oAnJkvko2ODylw8TKUvgULrpzZM"/>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https://mail-attachment.googleusercontent.com/attachment/u/0/?ui=2&amp;ik=3b6e0b6a79&amp;view=att&amp;th=13a2a2cb44987f76&amp;attid=0.5&amp;disp=inline&amp;realattid=f_h7ve2zub4&amp;safe=1&amp;zw&amp;saduie=AG9B_P9PCdfupxHTvQQLkZkCBCIK&amp;sadet=1349497523950&amp;sads=oAnJkvko2ODylw8TKUvgULrpzZM"/>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639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5266" y="3776662"/>
            <a:ext cx="1962150"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28787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lh3.googleusercontent.com/-OeEF1PIbtAg/AAAAAAAAAAI/AAAAAAAAACo/1-IyR1nq2bQ/s250-c-k/pho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600200"/>
            <a:ext cx="2381250" cy="238125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73289" y="728898"/>
            <a:ext cx="5341711" cy="646331"/>
          </a:xfrm>
          <a:prstGeom prst="rect">
            <a:avLst/>
          </a:prstGeom>
          <a:noFill/>
        </p:spPr>
        <p:txBody>
          <a:bodyPr wrap="square" rtlCol="0">
            <a:spAutoFit/>
          </a:bodyPr>
          <a:lstStyle/>
          <a:p>
            <a:r>
              <a:rPr lang="en-US" b="1" dirty="0" smtClean="0"/>
              <a:t>Chasing money ended up taking most of Mike’s time.  So he tried to hire this guy to take over design</a:t>
            </a:r>
            <a:endParaRPr lang="en-US" b="1" dirty="0"/>
          </a:p>
        </p:txBody>
      </p:sp>
      <p:pic>
        <p:nvPicPr>
          <p:cNvPr id="12292" name="Picture 4" descr="http://upload.wikimedia.org/wikipedia/en/7/76/Ultima_Online_cov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600200"/>
            <a:ext cx="1905000" cy="254496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345543" y="4267200"/>
            <a:ext cx="1957388" cy="369332"/>
          </a:xfrm>
          <a:prstGeom prst="rect">
            <a:avLst/>
          </a:prstGeom>
          <a:noFill/>
        </p:spPr>
        <p:txBody>
          <a:bodyPr wrap="square" rtlCol="0">
            <a:spAutoFit/>
          </a:bodyPr>
          <a:lstStyle/>
          <a:p>
            <a:r>
              <a:rPr lang="en-US" b="1" dirty="0" smtClean="0"/>
              <a:t>But he was busy.</a:t>
            </a:r>
            <a:endParaRPr lang="en-US" b="1" dirty="0"/>
          </a:p>
        </p:txBody>
      </p:sp>
      <p:pic>
        <p:nvPicPr>
          <p:cNvPr id="12294" name="Picture 6" descr="http://www.edge-online.com/wp-content/uploads/edgeonline/oldfiles/schubert_dami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1600200"/>
            <a:ext cx="3180220" cy="238125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879874" y="4385769"/>
            <a:ext cx="3167746" cy="646331"/>
          </a:xfrm>
          <a:prstGeom prst="rect">
            <a:avLst/>
          </a:prstGeom>
          <a:noFill/>
        </p:spPr>
        <p:txBody>
          <a:bodyPr wrap="square" rtlCol="0">
            <a:spAutoFit/>
          </a:bodyPr>
          <a:lstStyle/>
          <a:p>
            <a:r>
              <a:rPr lang="en-US" b="1" dirty="0" smtClean="0"/>
              <a:t>And that’s how I got into the games industry.</a:t>
            </a:r>
            <a:endParaRPr lang="en-US" b="1" dirty="0"/>
          </a:p>
        </p:txBody>
      </p:sp>
    </p:spTree>
    <p:extLst>
      <p:ext uri="{BB962C8B-B14F-4D97-AF65-F5344CB8AC3E}">
        <p14:creationId xmlns:p14="http://schemas.microsoft.com/office/powerpoint/2010/main" val="26778626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2900" y="761999"/>
            <a:ext cx="3962400" cy="646331"/>
          </a:xfrm>
          <a:prstGeom prst="rect">
            <a:avLst/>
          </a:prstGeom>
          <a:noFill/>
        </p:spPr>
        <p:txBody>
          <a:bodyPr wrap="square" rtlCol="0">
            <a:spAutoFit/>
          </a:bodyPr>
          <a:lstStyle/>
          <a:p>
            <a:r>
              <a:rPr lang="en-US" b="1" dirty="0" smtClean="0"/>
              <a:t>Once Archetype was forged, the first name of the game was </a:t>
            </a:r>
            <a:r>
              <a:rPr lang="en-US" b="1" dirty="0" err="1" smtClean="0">
                <a:solidFill>
                  <a:srgbClr val="FF0000"/>
                </a:solidFill>
              </a:rPr>
              <a:t>Terranova</a:t>
            </a:r>
            <a:r>
              <a:rPr lang="en-US" b="1" dirty="0" smtClean="0">
                <a:solidFill>
                  <a:srgbClr val="FF0000"/>
                </a:solidFill>
              </a:rPr>
              <a:t>.</a:t>
            </a:r>
            <a:endParaRPr lang="en-US" b="1" dirty="0">
              <a:solidFill>
                <a:srgbClr val="FF0000"/>
              </a:solidFill>
            </a:endParaRPr>
          </a:p>
        </p:txBody>
      </p:sp>
      <p:sp>
        <p:nvSpPr>
          <p:cNvPr id="5" name="TextBox 4"/>
          <p:cNvSpPr txBox="1"/>
          <p:nvPr/>
        </p:nvSpPr>
        <p:spPr>
          <a:xfrm>
            <a:off x="742950" y="1523999"/>
            <a:ext cx="3962400" cy="646331"/>
          </a:xfrm>
          <a:prstGeom prst="rect">
            <a:avLst/>
          </a:prstGeom>
          <a:noFill/>
        </p:spPr>
        <p:txBody>
          <a:bodyPr wrap="square" rtlCol="0">
            <a:spAutoFit/>
          </a:bodyPr>
          <a:lstStyle/>
          <a:p>
            <a:r>
              <a:rPr lang="en-US" b="1" dirty="0" smtClean="0"/>
              <a:t>However, there were concerns that that might already be trademarked.</a:t>
            </a:r>
            <a:endParaRPr lang="en-US" b="1" dirty="0">
              <a:solidFill>
                <a:srgbClr val="FF0000"/>
              </a:solidFill>
            </a:endParaRPr>
          </a:p>
        </p:txBody>
      </p:sp>
      <p:sp>
        <p:nvSpPr>
          <p:cNvPr id="6" name="TextBox 5"/>
          <p:cNvSpPr txBox="1"/>
          <p:nvPr/>
        </p:nvSpPr>
        <p:spPr>
          <a:xfrm>
            <a:off x="1143000" y="2341956"/>
            <a:ext cx="3962400" cy="369332"/>
          </a:xfrm>
          <a:prstGeom prst="rect">
            <a:avLst/>
          </a:prstGeom>
          <a:noFill/>
        </p:spPr>
        <p:txBody>
          <a:bodyPr wrap="square" rtlCol="0">
            <a:spAutoFit/>
          </a:bodyPr>
          <a:lstStyle/>
          <a:p>
            <a:r>
              <a:rPr lang="en-US" b="1" dirty="0" smtClean="0"/>
              <a:t>So instead we chose </a:t>
            </a:r>
            <a:r>
              <a:rPr lang="en-US" b="1" dirty="0" smtClean="0">
                <a:solidFill>
                  <a:srgbClr val="FF0000"/>
                </a:solidFill>
              </a:rPr>
              <a:t>Meridian.</a:t>
            </a:r>
            <a:endParaRPr lang="en-US" b="1" dirty="0">
              <a:solidFill>
                <a:srgbClr val="FF0000"/>
              </a:solidFill>
            </a:endParaRPr>
          </a:p>
        </p:txBody>
      </p:sp>
      <p:sp>
        <p:nvSpPr>
          <p:cNvPr id="7" name="TextBox 6"/>
          <p:cNvSpPr txBox="1"/>
          <p:nvPr/>
        </p:nvSpPr>
        <p:spPr>
          <a:xfrm>
            <a:off x="1524000" y="2795369"/>
            <a:ext cx="3962400" cy="646331"/>
          </a:xfrm>
          <a:prstGeom prst="rect">
            <a:avLst/>
          </a:prstGeom>
          <a:noFill/>
        </p:spPr>
        <p:txBody>
          <a:bodyPr wrap="square" rtlCol="0">
            <a:spAutoFit/>
          </a:bodyPr>
          <a:lstStyle/>
          <a:p>
            <a:r>
              <a:rPr lang="en-US" b="1" dirty="0" smtClean="0"/>
              <a:t>A week later, we discovered that one was definitely trademarked.</a:t>
            </a:r>
            <a:endParaRPr lang="en-US" b="1" dirty="0">
              <a:solidFill>
                <a:srgbClr val="FF0000"/>
              </a:solidFill>
            </a:endParaRPr>
          </a:p>
        </p:txBody>
      </p:sp>
      <p:sp>
        <p:nvSpPr>
          <p:cNvPr id="8" name="TextBox 7"/>
          <p:cNvSpPr txBox="1"/>
          <p:nvPr/>
        </p:nvSpPr>
        <p:spPr>
          <a:xfrm>
            <a:off x="1828800" y="3441700"/>
            <a:ext cx="4800600" cy="646331"/>
          </a:xfrm>
          <a:prstGeom prst="rect">
            <a:avLst/>
          </a:prstGeom>
          <a:noFill/>
        </p:spPr>
        <p:txBody>
          <a:bodyPr wrap="square" rtlCol="0">
            <a:spAutoFit/>
          </a:bodyPr>
          <a:lstStyle/>
          <a:p>
            <a:r>
              <a:rPr lang="en-US" b="1" dirty="0" smtClean="0"/>
              <a:t>We slapped a number on the end, which solved the issue in the short term: </a:t>
            </a:r>
            <a:r>
              <a:rPr lang="en-US" b="1" dirty="0" smtClean="0">
                <a:solidFill>
                  <a:srgbClr val="FF0000"/>
                </a:solidFill>
              </a:rPr>
              <a:t>Meridian 59</a:t>
            </a:r>
            <a:r>
              <a:rPr lang="en-US" b="1" dirty="0" smtClean="0"/>
              <a:t>.</a:t>
            </a:r>
            <a:endParaRPr lang="en-US" b="1" dirty="0">
              <a:solidFill>
                <a:srgbClr val="FF0000"/>
              </a:solidFill>
            </a:endParaRPr>
          </a:p>
        </p:txBody>
      </p:sp>
      <p:sp>
        <p:nvSpPr>
          <p:cNvPr id="9" name="TextBox 8"/>
          <p:cNvSpPr txBox="1"/>
          <p:nvPr/>
        </p:nvSpPr>
        <p:spPr>
          <a:xfrm>
            <a:off x="2381250" y="4088031"/>
            <a:ext cx="4762500" cy="646331"/>
          </a:xfrm>
          <a:prstGeom prst="rect">
            <a:avLst/>
          </a:prstGeom>
          <a:noFill/>
        </p:spPr>
        <p:txBody>
          <a:bodyPr wrap="square" rtlCol="0">
            <a:spAutoFit/>
          </a:bodyPr>
          <a:lstStyle/>
          <a:p>
            <a:r>
              <a:rPr lang="en-US" b="1" dirty="0" smtClean="0"/>
              <a:t>The fact that naming a sequel would be tough was non-obvious.</a:t>
            </a:r>
            <a:endParaRPr lang="en-US" b="1" dirty="0">
              <a:solidFill>
                <a:srgbClr val="FF0000"/>
              </a:solidFill>
            </a:endParaRPr>
          </a:p>
        </p:txBody>
      </p:sp>
      <p:sp>
        <p:nvSpPr>
          <p:cNvPr id="10" name="TextBox 9"/>
          <p:cNvSpPr txBox="1"/>
          <p:nvPr/>
        </p:nvSpPr>
        <p:spPr>
          <a:xfrm>
            <a:off x="2590800" y="4744324"/>
            <a:ext cx="4343400" cy="923330"/>
          </a:xfrm>
          <a:prstGeom prst="rect">
            <a:avLst/>
          </a:prstGeom>
          <a:noFill/>
        </p:spPr>
        <p:txBody>
          <a:bodyPr wrap="square" rtlCol="0">
            <a:spAutoFit/>
          </a:bodyPr>
          <a:lstStyle/>
          <a:p>
            <a:r>
              <a:rPr lang="en-US" b="1" dirty="0" smtClean="0"/>
              <a:t>To this day, there is no real explanation or backstory as to what a Meridian is, or what’s up with the other 58 of them.</a:t>
            </a:r>
            <a:endParaRPr lang="en-US" b="1" dirty="0">
              <a:solidFill>
                <a:srgbClr val="FF0000"/>
              </a:solidFill>
            </a:endParaRPr>
          </a:p>
        </p:txBody>
      </p:sp>
    </p:spTree>
    <p:extLst>
      <p:ext uri="{BB962C8B-B14F-4D97-AF65-F5344CB8AC3E}">
        <p14:creationId xmlns:p14="http://schemas.microsoft.com/office/powerpoint/2010/main" val="35774999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42950" y="1523999"/>
            <a:ext cx="3962400" cy="923330"/>
          </a:xfrm>
          <a:prstGeom prst="rect">
            <a:avLst/>
          </a:prstGeom>
          <a:noFill/>
        </p:spPr>
        <p:txBody>
          <a:bodyPr wrap="square" rtlCol="0">
            <a:spAutoFit/>
          </a:bodyPr>
          <a:lstStyle/>
          <a:p>
            <a:r>
              <a:rPr lang="en-US" b="1" dirty="0" smtClean="0"/>
              <a:t>Two other key things that contributed to us being in the right place at the right time:</a:t>
            </a:r>
            <a:endParaRPr lang="en-US" b="1" dirty="0">
              <a:solidFill>
                <a:srgbClr val="FF0000"/>
              </a:solidFill>
            </a:endParaRPr>
          </a:p>
        </p:txBody>
      </p:sp>
      <p:sp>
        <p:nvSpPr>
          <p:cNvPr id="5" name="TextBox 4"/>
          <p:cNvSpPr txBox="1"/>
          <p:nvPr/>
        </p:nvSpPr>
        <p:spPr>
          <a:xfrm>
            <a:off x="1066800" y="2599729"/>
            <a:ext cx="3962400" cy="369332"/>
          </a:xfrm>
          <a:prstGeom prst="rect">
            <a:avLst/>
          </a:prstGeom>
          <a:noFill/>
        </p:spPr>
        <p:txBody>
          <a:bodyPr wrap="square" rtlCol="0">
            <a:spAutoFit/>
          </a:bodyPr>
          <a:lstStyle/>
          <a:p>
            <a:r>
              <a:rPr lang="en-US" b="1" dirty="0" smtClean="0"/>
              <a:t>Windows 95:  I.e. the death of DOS</a:t>
            </a:r>
            <a:endParaRPr lang="en-US" b="1" dirty="0">
              <a:solidFill>
                <a:srgbClr val="FF0000"/>
              </a:solidFill>
            </a:endParaRPr>
          </a:p>
        </p:txBody>
      </p:sp>
      <p:sp>
        <p:nvSpPr>
          <p:cNvPr id="6" name="TextBox 5"/>
          <p:cNvSpPr txBox="1"/>
          <p:nvPr/>
        </p:nvSpPr>
        <p:spPr>
          <a:xfrm>
            <a:off x="1066800" y="3144798"/>
            <a:ext cx="4572000" cy="369332"/>
          </a:xfrm>
          <a:prstGeom prst="rect">
            <a:avLst/>
          </a:prstGeom>
          <a:noFill/>
        </p:spPr>
        <p:txBody>
          <a:bodyPr wrap="square" rtlCol="0">
            <a:spAutoFit/>
          </a:bodyPr>
          <a:lstStyle/>
          <a:p>
            <a:r>
              <a:rPr lang="en-US" b="1" dirty="0" smtClean="0"/>
              <a:t>The rise in SLIP/PPP Internet Connections</a:t>
            </a:r>
            <a:endParaRPr lang="en-US" b="1" dirty="0">
              <a:solidFill>
                <a:srgbClr val="FF0000"/>
              </a:solidFill>
            </a:endParaRPr>
          </a:p>
        </p:txBody>
      </p:sp>
    </p:spTree>
    <p:extLst>
      <p:ext uri="{BB962C8B-B14F-4D97-AF65-F5344CB8AC3E}">
        <p14:creationId xmlns:p14="http://schemas.microsoft.com/office/powerpoint/2010/main" val="2067374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514" y="916748"/>
            <a:ext cx="3381375" cy="646331"/>
          </a:xfrm>
          <a:prstGeom prst="rect">
            <a:avLst/>
          </a:prstGeom>
          <a:noFill/>
        </p:spPr>
        <p:txBody>
          <a:bodyPr wrap="square" rtlCol="0">
            <a:spAutoFit/>
          </a:bodyPr>
          <a:lstStyle/>
          <a:p>
            <a:r>
              <a:rPr lang="en-US" b="1" dirty="0" smtClean="0"/>
              <a:t>The city of </a:t>
            </a:r>
            <a:r>
              <a:rPr lang="en-US" b="1" dirty="0" err="1" smtClean="0"/>
              <a:t>Tos</a:t>
            </a:r>
            <a:r>
              <a:rPr lang="en-US" b="1" dirty="0" smtClean="0"/>
              <a:t> (my one significant world building experience). </a:t>
            </a:r>
            <a:endParaRPr lang="en-US" b="1" dirty="0"/>
          </a:p>
        </p:txBody>
      </p:sp>
      <p:pic>
        <p:nvPicPr>
          <p:cNvPr id="12294" name="Picture 6" descr="http://www.edge-online.com/wp-content/uploads/edgeonline/oldfiles/schubert_dam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600200"/>
            <a:ext cx="3180220" cy="238125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879874" y="4385769"/>
            <a:ext cx="3167746" cy="646331"/>
          </a:xfrm>
          <a:prstGeom prst="rect">
            <a:avLst/>
          </a:prstGeom>
          <a:noFill/>
        </p:spPr>
        <p:txBody>
          <a:bodyPr wrap="square" rtlCol="0">
            <a:spAutoFit/>
          </a:bodyPr>
          <a:lstStyle/>
          <a:p>
            <a:r>
              <a:rPr lang="en-US" b="1" dirty="0" smtClean="0"/>
              <a:t>And that’s how I got into the games industry.</a:t>
            </a:r>
            <a:endParaRPr lang="en-US" b="1" dirty="0"/>
          </a:p>
        </p:txBody>
      </p:sp>
      <p:pic>
        <p:nvPicPr>
          <p:cNvPr id="8" name="Picture 2" descr="http://web.archive.org/web/20060717044040/http:/ieatcode.com/meridian/tos12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3775" y="728898"/>
            <a:ext cx="5610225" cy="487680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4514" y="2144494"/>
            <a:ext cx="3381375" cy="369332"/>
          </a:xfrm>
          <a:prstGeom prst="rect">
            <a:avLst/>
          </a:prstGeom>
          <a:noFill/>
        </p:spPr>
        <p:txBody>
          <a:bodyPr wrap="square" rtlCol="0">
            <a:spAutoFit/>
          </a:bodyPr>
          <a:lstStyle/>
          <a:p>
            <a:r>
              <a:rPr lang="en-US" b="1" dirty="0" err="1" smtClean="0"/>
              <a:t>Preskybox</a:t>
            </a:r>
            <a:r>
              <a:rPr lang="en-US" b="1" dirty="0" smtClean="0"/>
              <a:t>.</a:t>
            </a:r>
            <a:endParaRPr lang="en-US" b="1" dirty="0"/>
          </a:p>
        </p:txBody>
      </p:sp>
    </p:spTree>
    <p:extLst>
      <p:ext uri="{BB962C8B-B14F-4D97-AF65-F5344CB8AC3E}">
        <p14:creationId xmlns:p14="http://schemas.microsoft.com/office/powerpoint/2010/main" val="34818507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eb.archive.org/web/20060717044040/http:/ieatcode.com/meridian/tos129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85963" y="555958"/>
            <a:ext cx="3605438" cy="31341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6200" y="1143000"/>
            <a:ext cx="3747863" cy="646331"/>
          </a:xfrm>
          <a:prstGeom prst="rect">
            <a:avLst/>
          </a:prstGeom>
          <a:noFill/>
        </p:spPr>
        <p:txBody>
          <a:bodyPr wrap="square" rtlCol="0">
            <a:spAutoFit/>
          </a:bodyPr>
          <a:lstStyle/>
          <a:p>
            <a:r>
              <a:rPr lang="en-US" b="1" dirty="0" smtClean="0"/>
              <a:t>The Editor was a hacked Doom editor.</a:t>
            </a:r>
            <a:endParaRPr lang="en-US" b="1" dirty="0"/>
          </a:p>
        </p:txBody>
      </p:sp>
      <p:sp>
        <p:nvSpPr>
          <p:cNvPr id="7" name="TextBox 6"/>
          <p:cNvSpPr txBox="1"/>
          <p:nvPr/>
        </p:nvSpPr>
        <p:spPr>
          <a:xfrm>
            <a:off x="63500" y="2208074"/>
            <a:ext cx="3543300" cy="1754326"/>
          </a:xfrm>
          <a:prstGeom prst="rect">
            <a:avLst/>
          </a:prstGeom>
          <a:noFill/>
        </p:spPr>
        <p:txBody>
          <a:bodyPr wrap="square" rtlCol="0">
            <a:spAutoFit/>
          </a:bodyPr>
          <a:lstStyle/>
          <a:p>
            <a:r>
              <a:rPr lang="en-US" b="1" dirty="0" smtClean="0"/>
              <a:t>The first version of it would crash if you had angles other than 90 degrees, which limited </a:t>
            </a:r>
            <a:r>
              <a:rPr lang="en-US" b="1" dirty="0" err="1" smtClean="0"/>
              <a:t>worldbuilding</a:t>
            </a:r>
            <a:r>
              <a:rPr lang="en-US" b="1" dirty="0" smtClean="0"/>
              <a:t> greatly.  We wouldn’t have time to revisit them all.</a:t>
            </a:r>
            <a:endParaRPr lang="en-US" b="1" dirty="0"/>
          </a:p>
        </p:txBody>
      </p:sp>
      <p:sp>
        <p:nvSpPr>
          <p:cNvPr id="11" name="TextBox 10"/>
          <p:cNvSpPr txBox="1"/>
          <p:nvPr/>
        </p:nvSpPr>
        <p:spPr>
          <a:xfrm>
            <a:off x="165780" y="4341674"/>
            <a:ext cx="3543300" cy="923330"/>
          </a:xfrm>
          <a:prstGeom prst="rect">
            <a:avLst/>
          </a:prstGeom>
          <a:noFill/>
        </p:spPr>
        <p:txBody>
          <a:bodyPr wrap="square" rtlCol="0">
            <a:spAutoFit/>
          </a:bodyPr>
          <a:lstStyle/>
          <a:p>
            <a:r>
              <a:rPr lang="en-US" b="1" dirty="0" smtClean="0"/>
              <a:t>We actually shipped with some forests with 90 degree angled walls.</a:t>
            </a:r>
            <a:endParaRPr lang="en-US" b="1" dirty="0"/>
          </a:p>
        </p:txBody>
      </p:sp>
      <p:sp>
        <p:nvSpPr>
          <p:cNvPr id="12" name="TextBox 11"/>
          <p:cNvSpPr txBox="1"/>
          <p:nvPr/>
        </p:nvSpPr>
        <p:spPr>
          <a:xfrm>
            <a:off x="114981" y="270417"/>
            <a:ext cx="3381375" cy="646331"/>
          </a:xfrm>
          <a:prstGeom prst="rect">
            <a:avLst/>
          </a:prstGeom>
          <a:noFill/>
        </p:spPr>
        <p:txBody>
          <a:bodyPr wrap="square" rtlCol="0">
            <a:spAutoFit/>
          </a:bodyPr>
          <a:lstStyle/>
          <a:p>
            <a:r>
              <a:rPr lang="en-US" b="1" dirty="0" smtClean="0"/>
              <a:t>The city of </a:t>
            </a:r>
            <a:r>
              <a:rPr lang="en-US" b="1" dirty="0" err="1" smtClean="0"/>
              <a:t>Tos</a:t>
            </a:r>
            <a:r>
              <a:rPr lang="en-US" b="1" dirty="0" smtClean="0"/>
              <a:t> (my one significant world building experience). </a:t>
            </a:r>
            <a:endParaRPr lang="en-US" b="1" dirty="0"/>
          </a:p>
        </p:txBody>
      </p:sp>
    </p:spTree>
    <p:extLst>
      <p:ext uri="{BB962C8B-B14F-4D97-AF65-F5344CB8AC3E}">
        <p14:creationId xmlns:p14="http://schemas.microsoft.com/office/powerpoint/2010/main" val="27096711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ttps://mail-attachment.googleusercontent.com/attachment/u/0/?ui=2&amp;ik=3b6e0b6a79&amp;view=att&amp;th=13a2a2cb44987f76&amp;attid=0.6&amp;disp=inline&amp;realattid=f_h7ve2zug5&amp;safe=1&amp;zw&amp;saduie=AG9B_P9PCdfupxHTvQQLkZkCBCIK&amp;sadet=1349496409070&amp;sads=LGkATe0rYKnxnXj4nrxTlhcUdg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ttps://mail-attachment.googleusercontent.com/attachment/u/0/?ui=2&amp;ik=3b6e0b6a79&amp;view=att&amp;th=13a2a2cb44987f76&amp;attid=0.6&amp;disp=inline&amp;realattid=f_h7ve2zug5&amp;safe=1&amp;zw&amp;saduie=AG9B_P9PCdfupxHTvQQLkZkCBCIK&amp;sadet=1349496409070&amp;sads=LGkATe0rYKnxnXj4nrxTlhcUdg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mail-attachment.googleusercontent.com/attachment/u/0/?ui=2&amp;ik=3b6e0b6a79&amp;view=att&amp;th=13a2a2cb44987f76&amp;attid=0.6&amp;disp=inline&amp;realattid=f_h7ve2zug5&amp;safe=1&amp;zw&amp;saduie=AG9B_P9PCdfupxHTvQQLkZkCBCIK&amp;sadet=1349496409070&amp;sads=LGkATe0rYKnxnXj4nrxTlhcUdg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8" descr="https://mail-attachment.googleusercontent.com/attachment/u/0/?ui=2&amp;ik=3b6e0b6a79&amp;view=att&amp;th=13a2a2cb44987f76&amp;attid=0.6&amp;disp=inline&amp;realattid=f_h7ve2zug5&amp;safe=1&amp;zw&amp;saduie=AG9B_P9PCdfupxHTvQQLkZkCBCIK&amp;sadet=1349496409070&amp;sads=LGkATe0rYKnxnXj4nrxTlhcUdgY"/>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extBox 8"/>
          <p:cNvSpPr txBox="1"/>
          <p:nvPr/>
        </p:nvSpPr>
        <p:spPr>
          <a:xfrm>
            <a:off x="0" y="1905000"/>
            <a:ext cx="3381375" cy="646331"/>
          </a:xfrm>
          <a:prstGeom prst="rect">
            <a:avLst/>
          </a:prstGeom>
          <a:noFill/>
        </p:spPr>
        <p:txBody>
          <a:bodyPr wrap="square" rtlCol="0">
            <a:spAutoFit/>
          </a:bodyPr>
          <a:lstStyle/>
          <a:p>
            <a:r>
              <a:rPr lang="en-US" b="1" dirty="0" smtClean="0"/>
              <a:t>The characters were pretty much straight out of Poser (beta 1.0!)</a:t>
            </a:r>
            <a:endParaRPr lang="en-US" b="1" dirty="0"/>
          </a:p>
        </p:txBody>
      </p:sp>
      <p:pic>
        <p:nvPicPr>
          <p:cNvPr id="13323" name="Picture 11" descr="http://image.gamespotcdn.net/gamespot/images/screenshots/3/197903/merid59_screen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 y="2895600"/>
            <a:ext cx="3964876" cy="304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448100" y="4096434"/>
            <a:ext cx="4314900" cy="1200329"/>
          </a:xfrm>
          <a:prstGeom prst="rect">
            <a:avLst/>
          </a:prstGeom>
          <a:noFill/>
        </p:spPr>
        <p:txBody>
          <a:bodyPr wrap="square" rtlCol="0">
            <a:spAutoFit/>
          </a:bodyPr>
          <a:lstStyle/>
          <a:p>
            <a:r>
              <a:rPr lang="en-US" b="1" dirty="0" smtClean="0"/>
              <a:t>As the new guy, I was asked to show off the female art – thus I ended up having a female gender for my ‘</a:t>
            </a:r>
            <a:r>
              <a:rPr lang="en-US" b="1" dirty="0" err="1" smtClean="0"/>
              <a:t>dev</a:t>
            </a:r>
            <a:r>
              <a:rPr lang="en-US" b="1" dirty="0" smtClean="0"/>
              <a:t>’ character the entire life of the project.</a:t>
            </a:r>
            <a:endParaRPr lang="en-US" b="1" dirty="0"/>
          </a:p>
        </p:txBody>
      </p:sp>
      <p:pic>
        <p:nvPicPr>
          <p:cNvPr id="13327" name="Picture 15" descr="http://www.digitalspace.com/avatars/book/fullbook/chcg/meri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5371" y="696236"/>
            <a:ext cx="4408714" cy="3306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4088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ttps://mail-attachment.googleusercontent.com/attachment/u/0/?ui=2&amp;ik=3b6e0b6a79&amp;view=att&amp;th=13a2a2cb44987f76&amp;attid=0.4&amp;disp=inline&amp;realattid=f_h7ve2zu93&amp;safe=1&amp;zw&amp;saduie=AG9B_P9PCdfupxHTvQQLkZkCBCIK&amp;sadet=1349497421304&amp;sads=T9LZnTJlkMM6dznvtGmCCo01h7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ttps://mail-attachment.googleusercontent.com/attachment/u/0/?ui=2&amp;ik=3b6e0b6a79&amp;view=att&amp;th=13a2a2cb44987f76&amp;attid=0.4&amp;disp=inline&amp;realattid=f_h7ve2zu93&amp;safe=1&amp;zw&amp;saduie=AG9B_P9PCdfupxHTvQQLkZkCBCIK&amp;sadet=1349497421304&amp;sads=T9LZnTJlkMM6dznvtGmCCo01h7U"/>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843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134937"/>
            <a:ext cx="7159625" cy="424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78518" y="4615934"/>
            <a:ext cx="3381375" cy="646331"/>
          </a:xfrm>
          <a:prstGeom prst="rect">
            <a:avLst/>
          </a:prstGeom>
          <a:noFill/>
        </p:spPr>
        <p:txBody>
          <a:bodyPr wrap="square" rtlCol="0">
            <a:spAutoFit/>
          </a:bodyPr>
          <a:lstStyle/>
          <a:p>
            <a:r>
              <a:rPr lang="en-US" b="1" dirty="0" smtClean="0"/>
              <a:t>One of the first things I did was design our map.</a:t>
            </a:r>
            <a:endParaRPr lang="en-US" b="1" dirty="0"/>
          </a:p>
        </p:txBody>
      </p:sp>
      <p:sp>
        <p:nvSpPr>
          <p:cNvPr id="8" name="TextBox 7"/>
          <p:cNvSpPr txBox="1"/>
          <p:nvPr/>
        </p:nvSpPr>
        <p:spPr>
          <a:xfrm>
            <a:off x="4572000" y="4983478"/>
            <a:ext cx="3962400" cy="646331"/>
          </a:xfrm>
          <a:prstGeom prst="rect">
            <a:avLst/>
          </a:prstGeom>
          <a:noFill/>
        </p:spPr>
        <p:txBody>
          <a:bodyPr wrap="square" rtlCol="0">
            <a:spAutoFit/>
          </a:bodyPr>
          <a:lstStyle/>
          <a:p>
            <a:r>
              <a:rPr lang="en-US" b="1" dirty="0" smtClean="0"/>
              <a:t>Come to think of it, this was probably my first professional design document.</a:t>
            </a:r>
            <a:endParaRPr lang="en-US" b="1" dirty="0"/>
          </a:p>
        </p:txBody>
      </p:sp>
    </p:spTree>
    <p:extLst>
      <p:ext uri="{BB962C8B-B14F-4D97-AF65-F5344CB8AC3E}">
        <p14:creationId xmlns:p14="http://schemas.microsoft.com/office/powerpoint/2010/main" val="40282318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ttps://mail-attachment.googleusercontent.com/attachment/u/0/?ui=2&amp;ik=3b6e0b6a79&amp;view=att&amp;th=13a2a2cb44987f76&amp;attid=0.6&amp;disp=inline&amp;realattid=f_h7ve2zug5&amp;safe=1&amp;zw&amp;saduie=AG9B_P9PCdfupxHTvQQLkZkCBCIK&amp;sadet=1349496409070&amp;sads=LGkATe0rYKnxnXj4nrxTlhcUdg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ttps://mail-attachment.googleusercontent.com/attachment/u/0/?ui=2&amp;ik=3b6e0b6a79&amp;view=att&amp;th=13a2a2cb44987f76&amp;attid=0.6&amp;disp=inline&amp;realattid=f_h7ve2zug5&amp;safe=1&amp;zw&amp;saduie=AG9B_P9PCdfupxHTvQQLkZkCBCIK&amp;sadet=1349496409070&amp;sads=LGkATe0rYKnxnXj4nrxTlhcUdg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mail-attachment.googleusercontent.com/attachment/u/0/?ui=2&amp;ik=3b6e0b6a79&amp;view=att&amp;th=13a2a2cb44987f76&amp;attid=0.6&amp;disp=inline&amp;realattid=f_h7ve2zug5&amp;safe=1&amp;zw&amp;saduie=AG9B_P9PCdfupxHTvQQLkZkCBCIK&amp;sadet=1349496409070&amp;sads=LGkATe0rYKnxnXj4nrxTlhcUdg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8" descr="https://mail-attachment.googleusercontent.com/attachment/u/0/?ui=2&amp;ik=3b6e0b6a79&amp;view=att&amp;th=13a2a2cb44987f76&amp;attid=0.6&amp;disp=inline&amp;realattid=f_h7ve2zug5&amp;safe=1&amp;zw&amp;saduie=AG9B_P9PCdfupxHTvQQLkZkCBCIK&amp;sadet=1349496409070&amp;sads=LGkATe0rYKnxnXj4nrxTlhcUdgY"/>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TextBox 8"/>
          <p:cNvSpPr txBox="1"/>
          <p:nvPr/>
        </p:nvSpPr>
        <p:spPr>
          <a:xfrm>
            <a:off x="130175" y="3276600"/>
            <a:ext cx="3381375" cy="369332"/>
          </a:xfrm>
          <a:prstGeom prst="rect">
            <a:avLst/>
          </a:prstGeom>
          <a:noFill/>
        </p:spPr>
        <p:txBody>
          <a:bodyPr wrap="square" rtlCol="0">
            <a:spAutoFit/>
          </a:bodyPr>
          <a:lstStyle/>
          <a:p>
            <a:r>
              <a:rPr lang="en-US" b="1" dirty="0" smtClean="0"/>
              <a:t>We were starting to get buzz!</a:t>
            </a:r>
            <a:endParaRPr lang="en-US" b="1" dirty="0"/>
          </a:p>
        </p:txBody>
      </p:sp>
      <p:sp>
        <p:nvSpPr>
          <p:cNvPr id="2" name="AutoShape 2" descr="https://mail-attachment.googleusercontent.com/attachment/u/0/?ui=2&amp;ik=3b6e0b6a79&amp;view=att&amp;th=13a2a2cb44987f76&amp;attid=0.2&amp;disp=inline&amp;realattid=f_h7ve2zu11&amp;safe=1&amp;zw&amp;saduie=AG9B_P9PCdfupxHTvQQLkZkCBCIK&amp;sadet=1349497186432&amp;sads=UJeANnOv_Ov87k_tn02jBVzNGqQ"/>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https://mail-attachment.googleusercontent.com/attachment/u/0/?ui=2&amp;ik=3b6e0b6a79&amp;view=att&amp;th=13a2a2cb44987f76&amp;attid=0.2&amp;disp=inline&amp;realattid=f_h7ve2zu11&amp;safe=1&amp;zw&amp;saduie=AG9B_P9PCdfupxHTvQQLkZkCBCIK&amp;sadet=1349497186432&amp;sads=UJeANnOv_Ov87k_tn02jBVzNGqQ"/>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3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312738"/>
            <a:ext cx="5562600" cy="4269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3638550" y="4800600"/>
            <a:ext cx="3381375" cy="646331"/>
          </a:xfrm>
          <a:prstGeom prst="rect">
            <a:avLst/>
          </a:prstGeom>
          <a:noFill/>
        </p:spPr>
        <p:txBody>
          <a:bodyPr wrap="square" rtlCol="0">
            <a:spAutoFit/>
          </a:bodyPr>
          <a:lstStyle/>
          <a:p>
            <a:r>
              <a:rPr lang="en-US" b="1" dirty="0" smtClean="0"/>
              <a:t>Note the bar wasn’t very high.  “Level Advancement!”</a:t>
            </a:r>
            <a:endParaRPr lang="en-US" b="1" dirty="0"/>
          </a:p>
        </p:txBody>
      </p:sp>
    </p:spTree>
    <p:extLst>
      <p:ext uri="{BB962C8B-B14F-4D97-AF65-F5344CB8AC3E}">
        <p14:creationId xmlns:p14="http://schemas.microsoft.com/office/powerpoint/2010/main" val="3868004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75" y="-14377"/>
            <a:ext cx="9753600" cy="7315200"/>
            <a:chOff x="-2875" y="-14377"/>
            <a:chExt cx="9753600" cy="7315200"/>
          </a:xfrm>
        </p:grpSpPr>
        <p:grpSp>
          <p:nvGrpSpPr>
            <p:cNvPr id="6" name="Group 5"/>
            <p:cNvGrpSpPr/>
            <p:nvPr/>
          </p:nvGrpSpPr>
          <p:grpSpPr>
            <a:xfrm>
              <a:off x="-2875" y="-14377"/>
              <a:ext cx="9753600" cy="7315200"/>
              <a:chOff x="-2875" y="-14377"/>
              <a:chExt cx="9753600" cy="7315200"/>
            </a:xfrm>
          </p:grpSpPr>
          <p:pic>
            <p:nvPicPr>
              <p:cNvPr id="1028" name="Picture 4" descr="http://www.isle-dso.eu.dodea.edu/et/Projects/Constitution/parchmentba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5" y="-14377"/>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 y="6400799"/>
                <a:ext cx="9750725" cy="90002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0" name="Picture 6" descr="http://beadedreams.home.comcast.net/~beadedreams/images/m59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6493603"/>
              <a:ext cx="1907875" cy="587039"/>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85800" y="857794"/>
            <a:ext cx="5715000" cy="707886"/>
          </a:xfrm>
          <a:prstGeom prst="rect">
            <a:avLst/>
          </a:prstGeom>
          <a:noFill/>
        </p:spPr>
        <p:txBody>
          <a:bodyPr wrap="square" rtlCol="0">
            <a:spAutoFit/>
          </a:bodyPr>
          <a:lstStyle/>
          <a:p>
            <a:pPr algn="ctr"/>
            <a:r>
              <a:rPr lang="en-US" sz="4000" dirty="0" smtClean="0"/>
              <a:t>The First 3D Fantasy MMO</a:t>
            </a:r>
            <a:endParaRPr lang="en-US" sz="4000" dirty="0"/>
          </a:p>
        </p:txBody>
      </p:sp>
      <p:sp>
        <p:nvSpPr>
          <p:cNvPr id="12" name="TextBox 11"/>
          <p:cNvSpPr txBox="1"/>
          <p:nvPr/>
        </p:nvSpPr>
        <p:spPr>
          <a:xfrm>
            <a:off x="76200" y="4495800"/>
            <a:ext cx="3200400" cy="1200329"/>
          </a:xfrm>
          <a:prstGeom prst="rect">
            <a:avLst/>
          </a:prstGeom>
          <a:noFill/>
        </p:spPr>
        <p:txBody>
          <a:bodyPr wrap="square" rtlCol="0">
            <a:spAutoFit/>
          </a:bodyPr>
          <a:lstStyle/>
          <a:p>
            <a:r>
              <a:rPr lang="en-US" b="1" dirty="0" smtClean="0"/>
              <a:t>Meridian 59 used a sprite-based BSP </a:t>
            </a:r>
            <a:r>
              <a:rPr lang="en-US" b="1" dirty="0" err="1" smtClean="0"/>
              <a:t>entine</a:t>
            </a:r>
            <a:r>
              <a:rPr lang="en-US" b="1" dirty="0" smtClean="0"/>
              <a:t> similar to the early doom games.</a:t>
            </a:r>
            <a:endParaRPr lang="en-US" dirty="0" smtClean="0"/>
          </a:p>
          <a:p>
            <a:endParaRPr lang="en-US" dirty="0"/>
          </a:p>
        </p:txBody>
      </p:sp>
      <p:pic>
        <p:nvPicPr>
          <p:cNvPr id="2052" name="Picture 4" descr="http://www.blogcdn.com/www.joystiq.com/media/2010/01/meridian59.010510-580p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1735727"/>
            <a:ext cx="6397924" cy="3860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65676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ttps://mail-attachment.googleusercontent.com/attachment/u/0/?ui=2&amp;ik=3b6e0b6a79&amp;view=att&amp;th=13a2a2cb44987f76&amp;attid=0.1&amp;disp=inline&amp;realattid=f_h7ve2ztt0&amp;safe=1&amp;zw&amp;saduie=AG9B_P9PCdfupxHTvQQLkZkCBCIK&amp;sadet=1349497286013&amp;sads=Kwur1AMcFr00Jwpn27Hk47P-3m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ttps://mail-attachment.googleusercontent.com/attachment/u/0/?ui=2&amp;ik=3b6e0b6a79&amp;view=att&amp;th=13a2a2cb44987f76&amp;attid=0.1&amp;disp=inline&amp;realattid=f_h7ve2ztt0&amp;safe=1&amp;zw&amp;saduie=AG9B_P9PCdfupxHTvQQLkZkCBCIK&amp;sadet=1349497286013&amp;sads=Kwur1AMcFr00Jwpn27Hk47P-3mM"/>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mail-attachment.googleusercontent.com/attachment/u/0/?ui=2&amp;ik=3b6e0b6a79&amp;view=att&amp;th=13a2a2cb44987f76&amp;attid=0.1&amp;disp=inline&amp;realattid=f_h7ve2ztt0&amp;safe=1&amp;zw&amp;saduie=AG9B_P9PCdfupxHTvQQLkZkCBCIK&amp;sadet=1349497286013&amp;sads=Kwur1AMcFr00Jwpn27Hk47P-3mM"/>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741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1" y="609599"/>
            <a:ext cx="6096000" cy="4288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60375" y="5169932"/>
            <a:ext cx="7693025" cy="646331"/>
          </a:xfrm>
          <a:prstGeom prst="rect">
            <a:avLst/>
          </a:prstGeom>
          <a:noFill/>
        </p:spPr>
        <p:txBody>
          <a:bodyPr wrap="square" rtlCol="0">
            <a:spAutoFit/>
          </a:bodyPr>
          <a:lstStyle/>
          <a:p>
            <a:r>
              <a:rPr lang="en-US" b="1" dirty="0" smtClean="0"/>
              <a:t>Also note that previews and reviews had to explain how you needed an SLIP/PPP connection.  Remember, these were still rare!</a:t>
            </a:r>
            <a:endParaRPr lang="en-US" b="1" dirty="0"/>
          </a:p>
        </p:txBody>
      </p:sp>
    </p:spTree>
    <p:extLst>
      <p:ext uri="{BB962C8B-B14F-4D97-AF65-F5344CB8AC3E}">
        <p14:creationId xmlns:p14="http://schemas.microsoft.com/office/powerpoint/2010/main" val="19120627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ttps://mail-attachment.googleusercontent.com/attachment/u/0/?ui=2&amp;ik=3b6e0b6a79&amp;view=att&amp;th=13a2a2cb44987f76&amp;attid=0.1&amp;disp=inline&amp;realattid=f_h7ve2ztt0&amp;safe=1&amp;zw&amp;saduie=AG9B_P9PCdfupxHTvQQLkZkCBCIK&amp;sadet=1349497286013&amp;sads=Kwur1AMcFr00Jwpn27Hk47P-3m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ttps://mail-attachment.googleusercontent.com/attachment/u/0/?ui=2&amp;ik=3b6e0b6a79&amp;view=att&amp;th=13a2a2cb44987f76&amp;attid=0.1&amp;disp=inline&amp;realattid=f_h7ve2ztt0&amp;safe=1&amp;zw&amp;saduie=AG9B_P9PCdfupxHTvQQLkZkCBCIK&amp;sadet=1349497286013&amp;sads=Kwur1AMcFr00Jwpn27Hk47P-3mM"/>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mail-attachment.googleusercontent.com/attachment/u/0/?ui=2&amp;ik=3b6e0b6a79&amp;view=att&amp;th=13a2a2cb44987f76&amp;attid=0.1&amp;disp=inline&amp;realattid=f_h7ve2ztt0&amp;safe=1&amp;zw&amp;saduie=AG9B_P9PCdfupxHTvQQLkZkCBCIK&amp;sadet=1349497286013&amp;sads=Kwur1AMcFr00Jwpn27Hk47P-3mM"/>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extBox 7"/>
          <p:cNvSpPr txBox="1"/>
          <p:nvPr/>
        </p:nvSpPr>
        <p:spPr>
          <a:xfrm>
            <a:off x="289832" y="3581400"/>
            <a:ext cx="7693025" cy="923330"/>
          </a:xfrm>
          <a:prstGeom prst="rect">
            <a:avLst/>
          </a:prstGeom>
          <a:noFill/>
        </p:spPr>
        <p:txBody>
          <a:bodyPr wrap="square" rtlCol="0">
            <a:spAutoFit/>
          </a:bodyPr>
          <a:lstStyle/>
          <a:p>
            <a:r>
              <a:rPr lang="en-US" dirty="0" smtClean="0"/>
              <a:t>”Steve </a:t>
            </a:r>
            <a:r>
              <a:rPr lang="en-US" dirty="0"/>
              <a:t>and </a:t>
            </a:r>
            <a:r>
              <a:rPr lang="en-US" dirty="0" smtClean="0"/>
              <a:t>John (</a:t>
            </a:r>
            <a:r>
              <a:rPr lang="en-US" dirty="0" err="1" smtClean="0"/>
              <a:t>Hanke</a:t>
            </a:r>
            <a:r>
              <a:rPr lang="en-US" dirty="0" smtClean="0"/>
              <a:t>) </a:t>
            </a:r>
            <a:r>
              <a:rPr lang="en-US" dirty="0"/>
              <a:t>were in biz school at Berkeley at the time too -- we actually had our original box packaging design done by one of John's classes there</a:t>
            </a:r>
            <a:r>
              <a:rPr lang="en-US" b="1" dirty="0" smtClean="0"/>
              <a:t>!”</a:t>
            </a:r>
            <a:endParaRPr lang="en-US" b="1" dirty="0"/>
          </a:p>
        </p:txBody>
      </p:sp>
      <p:sp>
        <p:nvSpPr>
          <p:cNvPr id="7" name="TextBox 6"/>
          <p:cNvSpPr txBox="1"/>
          <p:nvPr/>
        </p:nvSpPr>
        <p:spPr>
          <a:xfrm>
            <a:off x="1168400" y="4871438"/>
            <a:ext cx="7693025" cy="646331"/>
          </a:xfrm>
          <a:prstGeom prst="rect">
            <a:avLst/>
          </a:prstGeom>
          <a:noFill/>
        </p:spPr>
        <p:txBody>
          <a:bodyPr wrap="square" rtlCol="0">
            <a:spAutoFit/>
          </a:bodyPr>
          <a:lstStyle/>
          <a:p>
            <a:r>
              <a:rPr lang="en-US" dirty="0" smtClean="0"/>
              <a:t>“Steve </a:t>
            </a:r>
            <a:r>
              <a:rPr lang="en-US" dirty="0"/>
              <a:t>and John were in biz school at Berkeley at the time too -- we actually had our original box packaging design done by one of John's classes there</a:t>
            </a:r>
            <a:r>
              <a:rPr lang="en-US" dirty="0" smtClean="0"/>
              <a:t>!” – Mike </a:t>
            </a:r>
            <a:endParaRPr lang="en-US" dirty="0"/>
          </a:p>
        </p:txBody>
      </p:sp>
      <p:sp>
        <p:nvSpPr>
          <p:cNvPr id="9" name="TextBox 8"/>
          <p:cNvSpPr txBox="1"/>
          <p:nvPr/>
        </p:nvSpPr>
        <p:spPr>
          <a:xfrm>
            <a:off x="289832" y="2209800"/>
            <a:ext cx="3381375" cy="369332"/>
          </a:xfrm>
          <a:prstGeom prst="rect">
            <a:avLst/>
          </a:prstGeom>
          <a:noFill/>
        </p:spPr>
        <p:txBody>
          <a:bodyPr wrap="square" rtlCol="0">
            <a:spAutoFit/>
          </a:bodyPr>
          <a:lstStyle/>
          <a:p>
            <a:r>
              <a:rPr lang="en-US" b="1" dirty="0" smtClean="0"/>
              <a:t>Chasing money is never fun.</a:t>
            </a:r>
            <a:endParaRPr lang="en-US" b="1" dirty="0"/>
          </a:p>
        </p:txBody>
      </p:sp>
      <p:pic>
        <p:nvPicPr>
          <p:cNvPr id="19458" name="Picture 2" descr="http://img.gamefaqs.net/screens/e/5/b/gfs_44842_2_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15631" y="436109"/>
            <a:ext cx="3828369" cy="2871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50246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ttps://mail-attachment.googleusercontent.com/attachment/u/0/?ui=2&amp;ik=3b6e0b6a79&amp;view=att&amp;th=13a2a2cb44987f76&amp;attid=0.1&amp;disp=inline&amp;realattid=f_h7ve2ztt0&amp;safe=1&amp;zw&amp;saduie=AG9B_P9PCdfupxHTvQQLkZkCBCIK&amp;sadet=1349497286013&amp;sads=Kwur1AMcFr00Jwpn27Hk47P-3m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https://mail-attachment.googleusercontent.com/attachment/u/0/?ui=2&amp;ik=3b6e0b6a79&amp;view=att&amp;th=13a2a2cb44987f76&amp;attid=0.1&amp;disp=inline&amp;realattid=f_h7ve2ztt0&amp;safe=1&amp;zw&amp;saduie=AG9B_P9PCdfupxHTvQQLkZkCBCIK&amp;sadet=1349497286013&amp;sads=Kwur1AMcFr00Jwpn27Hk47P-3mM"/>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mail-attachment.googleusercontent.com/attachment/u/0/?ui=2&amp;ik=3b6e0b6a79&amp;view=att&amp;th=13a2a2cb44987f76&amp;attid=0.1&amp;disp=inline&amp;realattid=f_h7ve2ztt0&amp;safe=1&amp;zw&amp;saduie=AG9B_P9PCdfupxHTvQQLkZkCBCIK&amp;sadet=1349497286013&amp;sads=Kwur1AMcFr00Jwpn27Hk47P-3mM"/>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extBox 7"/>
          <p:cNvSpPr txBox="1"/>
          <p:nvPr/>
        </p:nvSpPr>
        <p:spPr>
          <a:xfrm>
            <a:off x="612775" y="3808097"/>
            <a:ext cx="7693025" cy="1754326"/>
          </a:xfrm>
          <a:prstGeom prst="rect">
            <a:avLst/>
          </a:prstGeom>
          <a:noFill/>
        </p:spPr>
        <p:txBody>
          <a:bodyPr wrap="square" rtlCol="0">
            <a:spAutoFit/>
          </a:bodyPr>
          <a:lstStyle/>
          <a:p>
            <a:r>
              <a:rPr lang="en-US" dirty="0" smtClean="0"/>
              <a:t>“For </a:t>
            </a:r>
            <a:r>
              <a:rPr lang="en-US" dirty="0"/>
              <a:t>me, the high point of the entire project came the next morning, when I got up and logged in to find four other players online. One of them was the owner of MPG-Net, an older online gaming system, who had solved our quest and explored the entire game overnight. Our early testers were very enthusiastic despite the lack of game play and the presence of numerous crippling bugs</a:t>
            </a:r>
            <a:r>
              <a:rPr lang="en-US" dirty="0" smtClean="0"/>
              <a:t>.” – Andrew </a:t>
            </a:r>
            <a:r>
              <a:rPr lang="en-US" dirty="0" err="1" smtClean="0"/>
              <a:t>Kirmse</a:t>
            </a:r>
            <a:endParaRPr lang="en-US" b="1" dirty="0"/>
          </a:p>
        </p:txBody>
      </p:sp>
      <p:sp>
        <p:nvSpPr>
          <p:cNvPr id="9" name="TextBox 8"/>
          <p:cNvSpPr txBox="1"/>
          <p:nvPr/>
        </p:nvSpPr>
        <p:spPr>
          <a:xfrm>
            <a:off x="155575" y="493571"/>
            <a:ext cx="3381375" cy="1200329"/>
          </a:xfrm>
          <a:prstGeom prst="rect">
            <a:avLst/>
          </a:prstGeom>
          <a:noFill/>
        </p:spPr>
        <p:txBody>
          <a:bodyPr wrap="square" rtlCol="0">
            <a:spAutoFit/>
          </a:bodyPr>
          <a:lstStyle/>
          <a:p>
            <a:r>
              <a:rPr lang="en-US" b="1" dirty="0" smtClean="0"/>
              <a:t>To generate buzz, on December 15</a:t>
            </a:r>
            <a:r>
              <a:rPr lang="en-US" b="1" baseline="30000" dirty="0" smtClean="0"/>
              <a:t>th</a:t>
            </a:r>
            <a:r>
              <a:rPr lang="en-US" b="1" dirty="0" smtClean="0"/>
              <a:t>, 1995, we put the game up for download and posted about it on a couple of newsgroups.</a:t>
            </a:r>
            <a:endParaRPr lang="en-US" b="1" dirty="0"/>
          </a:p>
        </p:txBody>
      </p:sp>
      <p:pic>
        <p:nvPicPr>
          <p:cNvPr id="20482" name="Picture 2" descr="http://web.archive.org/web/20060717044058/http:/ieatcode.com/meridian/familiars129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2600" y="465138"/>
            <a:ext cx="3613150" cy="314080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07975" y="2133600"/>
            <a:ext cx="3381375" cy="1200329"/>
          </a:xfrm>
          <a:prstGeom prst="rect">
            <a:avLst/>
          </a:prstGeom>
          <a:noFill/>
        </p:spPr>
        <p:txBody>
          <a:bodyPr wrap="square" rtlCol="0">
            <a:spAutoFit/>
          </a:bodyPr>
          <a:lstStyle/>
          <a:p>
            <a:r>
              <a:rPr lang="en-US" b="1" dirty="0" smtClean="0"/>
              <a:t>At this time there was one quest, no advancement, no spells, no guilds, and very </a:t>
            </a:r>
            <a:r>
              <a:rPr lang="en-US" b="1" dirty="0" err="1" smtClean="0"/>
              <a:t>very</a:t>
            </a:r>
            <a:r>
              <a:rPr lang="en-US" b="1" dirty="0" smtClean="0"/>
              <a:t> rudimentary combat.</a:t>
            </a:r>
            <a:endParaRPr lang="en-US" b="1" dirty="0"/>
          </a:p>
        </p:txBody>
      </p:sp>
    </p:spTree>
    <p:extLst>
      <p:ext uri="{BB962C8B-B14F-4D97-AF65-F5344CB8AC3E}">
        <p14:creationId xmlns:p14="http://schemas.microsoft.com/office/powerpoint/2010/main" val="41336310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community.imaginefx.com/forums/storage/7/126463/bodieswi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1" y="1219200"/>
            <a:ext cx="4724400" cy="427445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10004" y="1371600"/>
            <a:ext cx="3381375" cy="1200329"/>
          </a:xfrm>
          <a:prstGeom prst="rect">
            <a:avLst/>
          </a:prstGeom>
          <a:noFill/>
        </p:spPr>
        <p:txBody>
          <a:bodyPr wrap="square" rtlCol="0">
            <a:spAutoFit/>
          </a:bodyPr>
          <a:lstStyle/>
          <a:p>
            <a:r>
              <a:rPr lang="en-US" b="1" dirty="0" smtClean="0"/>
              <a:t>Our first build had no PK rules, so when we got our next major build up, this is what the spawn-in at the zone looked like.</a:t>
            </a:r>
            <a:endParaRPr lang="en-US" b="1" dirty="0"/>
          </a:p>
        </p:txBody>
      </p:sp>
      <p:sp>
        <p:nvSpPr>
          <p:cNvPr id="6" name="TextBox 5"/>
          <p:cNvSpPr txBox="1"/>
          <p:nvPr/>
        </p:nvSpPr>
        <p:spPr>
          <a:xfrm>
            <a:off x="362404" y="2802431"/>
            <a:ext cx="3381375" cy="369332"/>
          </a:xfrm>
          <a:prstGeom prst="rect">
            <a:avLst/>
          </a:prstGeom>
          <a:noFill/>
        </p:spPr>
        <p:txBody>
          <a:bodyPr wrap="square" rtlCol="0">
            <a:spAutoFit/>
          </a:bodyPr>
          <a:lstStyle/>
          <a:p>
            <a:r>
              <a:rPr lang="en-US" b="1" dirty="0" smtClean="0"/>
              <a:t>We very hurriedly put in PK rules.</a:t>
            </a:r>
            <a:endParaRPr lang="en-US" b="1" dirty="0"/>
          </a:p>
        </p:txBody>
      </p:sp>
      <p:sp>
        <p:nvSpPr>
          <p:cNvPr id="7" name="TextBox 6"/>
          <p:cNvSpPr txBox="1"/>
          <p:nvPr/>
        </p:nvSpPr>
        <p:spPr>
          <a:xfrm>
            <a:off x="543833" y="3440668"/>
            <a:ext cx="3570967" cy="369332"/>
          </a:xfrm>
          <a:prstGeom prst="rect">
            <a:avLst/>
          </a:prstGeom>
          <a:noFill/>
        </p:spPr>
        <p:txBody>
          <a:bodyPr wrap="square" rtlCol="0">
            <a:spAutoFit/>
          </a:bodyPr>
          <a:lstStyle/>
          <a:p>
            <a:r>
              <a:rPr lang="en-US" b="1" dirty="0" smtClean="0"/>
              <a:t>Players complained about the </a:t>
            </a:r>
            <a:r>
              <a:rPr lang="en-US" b="1" dirty="0" err="1" smtClean="0"/>
              <a:t>nerf</a:t>
            </a:r>
            <a:r>
              <a:rPr lang="en-US" b="1" dirty="0" smtClean="0"/>
              <a:t>.</a:t>
            </a:r>
            <a:endParaRPr lang="en-US" b="1" dirty="0"/>
          </a:p>
        </p:txBody>
      </p:sp>
      <p:sp>
        <p:nvSpPr>
          <p:cNvPr id="8" name="TextBox 7"/>
          <p:cNvSpPr txBox="1"/>
          <p:nvPr/>
        </p:nvSpPr>
        <p:spPr>
          <a:xfrm>
            <a:off x="258991" y="4415135"/>
            <a:ext cx="3570967" cy="923330"/>
          </a:xfrm>
          <a:prstGeom prst="rect">
            <a:avLst/>
          </a:prstGeom>
          <a:noFill/>
        </p:spPr>
        <p:txBody>
          <a:bodyPr wrap="square" rtlCol="0">
            <a:spAutoFit/>
          </a:bodyPr>
          <a:lstStyle/>
          <a:p>
            <a:r>
              <a:rPr lang="en-US" b="1" dirty="0" smtClean="0"/>
              <a:t>Still, the game was so full all the time (35 people!) we had to kick people off to get on ourselves.</a:t>
            </a:r>
            <a:endParaRPr lang="en-US" b="1" dirty="0"/>
          </a:p>
        </p:txBody>
      </p:sp>
    </p:spTree>
    <p:extLst>
      <p:ext uri="{BB962C8B-B14F-4D97-AF65-F5344CB8AC3E}">
        <p14:creationId xmlns:p14="http://schemas.microsoft.com/office/powerpoint/2010/main" val="7662918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0004" y="1371600"/>
            <a:ext cx="3381375" cy="1200329"/>
          </a:xfrm>
          <a:prstGeom prst="rect">
            <a:avLst/>
          </a:prstGeom>
          <a:noFill/>
        </p:spPr>
        <p:txBody>
          <a:bodyPr wrap="square" rtlCol="0">
            <a:spAutoFit/>
          </a:bodyPr>
          <a:lstStyle/>
          <a:p>
            <a:r>
              <a:rPr lang="en-US" b="1" dirty="0" smtClean="0"/>
              <a:t>Tim Schubert and Rob Ellis are hired to make zones for the game, so I can focus on scripting and game design.</a:t>
            </a:r>
            <a:endParaRPr lang="en-US" b="1" dirty="0"/>
          </a:p>
        </p:txBody>
      </p:sp>
      <p:pic>
        <p:nvPicPr>
          <p:cNvPr id="27650" name="Picture 2" descr="Tim Schube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199" y="1335313"/>
            <a:ext cx="1651783" cy="1651783"/>
          </a:xfrm>
          <a:prstGeom prst="rect">
            <a:avLst/>
          </a:prstGeom>
          <a:noFill/>
          <a:extLst>
            <a:ext uri="{909E8E84-426E-40DD-AFC4-6F175D3DCCD1}">
              <a14:hiddenFill xmlns:a14="http://schemas.microsoft.com/office/drawing/2010/main">
                <a:solidFill>
                  <a:srgbClr val="FFFFFF"/>
                </a:solidFill>
              </a14:hiddenFill>
            </a:ext>
          </a:extLst>
        </p:spPr>
      </p:pic>
      <p:pic>
        <p:nvPicPr>
          <p:cNvPr id="27652" name="Picture 4" descr="http://sphotos-b.xx.fbcdn.net/hphotos-snc6/205450_1017367032824_3112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1371600"/>
            <a:ext cx="952500" cy="1524001"/>
          </a:xfrm>
          <a:prstGeom prst="rect">
            <a:avLst/>
          </a:prstGeom>
          <a:noFill/>
          <a:extLst>
            <a:ext uri="{909E8E84-426E-40DD-AFC4-6F175D3DCCD1}">
              <a14:hiddenFill xmlns:a14="http://schemas.microsoft.com/office/drawing/2010/main">
                <a:solidFill>
                  <a:srgbClr val="FFFFFF"/>
                </a:solidFill>
              </a14:hiddenFill>
            </a:ext>
          </a:extLst>
        </p:spPr>
      </p:pic>
      <p:pic>
        <p:nvPicPr>
          <p:cNvPr id="27654" name="Picture 6" descr="https://encrypted-tbn0.gstatic.com/images?q=tbn:ANd9GcQLSvivDZqVk037oRWuKFcVeHMOYqKX7x48KXgx1n0rvD2zfCLLj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4740" y="3495765"/>
            <a:ext cx="2349260" cy="1761946"/>
          </a:xfrm>
          <a:prstGeom prst="rect">
            <a:avLst/>
          </a:prstGeom>
          <a:noFill/>
          <a:extLst>
            <a:ext uri="{909E8E84-426E-40DD-AFC4-6F175D3DCCD1}">
              <a14:hiddenFill xmlns:a14="http://schemas.microsoft.com/office/drawing/2010/main">
                <a:solidFill>
                  <a:srgbClr val="FFFFFF"/>
                </a:solidFill>
              </a14:hiddenFill>
            </a:ext>
          </a:extLst>
        </p:spPr>
      </p:pic>
      <p:pic>
        <p:nvPicPr>
          <p:cNvPr id="27656" name="Picture 8" descr="http://images.mmosite.com/news/2009/06/12/record/m59s0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9856" y="4095930"/>
            <a:ext cx="2539998" cy="190499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05946" y="4053572"/>
            <a:ext cx="3381375" cy="646331"/>
          </a:xfrm>
          <a:prstGeom prst="rect">
            <a:avLst/>
          </a:prstGeom>
          <a:noFill/>
        </p:spPr>
        <p:txBody>
          <a:bodyPr wrap="square" rtlCol="0">
            <a:spAutoFit/>
          </a:bodyPr>
          <a:lstStyle/>
          <a:p>
            <a:r>
              <a:rPr lang="en-US" b="1" dirty="0" smtClean="0"/>
              <a:t>This is when I learned that I am not a very good world builder.</a:t>
            </a:r>
            <a:endParaRPr lang="en-US" b="1" dirty="0"/>
          </a:p>
        </p:txBody>
      </p:sp>
      <p:sp>
        <p:nvSpPr>
          <p:cNvPr id="8" name="TextBox 7"/>
          <p:cNvSpPr txBox="1"/>
          <p:nvPr/>
        </p:nvSpPr>
        <p:spPr>
          <a:xfrm>
            <a:off x="405947" y="2914831"/>
            <a:ext cx="3381375" cy="923330"/>
          </a:xfrm>
          <a:prstGeom prst="rect">
            <a:avLst/>
          </a:prstGeom>
          <a:noFill/>
        </p:spPr>
        <p:txBody>
          <a:bodyPr wrap="square" rtlCol="0">
            <a:spAutoFit/>
          </a:bodyPr>
          <a:lstStyle/>
          <a:p>
            <a:r>
              <a:rPr lang="en-US" b="1" dirty="0" smtClean="0"/>
              <a:t>Well, ‘hired’ is a loose term as Rob was initially contributing levels to us for free.</a:t>
            </a:r>
            <a:endParaRPr lang="en-US" b="1" dirty="0"/>
          </a:p>
        </p:txBody>
      </p:sp>
    </p:spTree>
    <p:extLst>
      <p:ext uri="{BB962C8B-B14F-4D97-AF65-F5344CB8AC3E}">
        <p14:creationId xmlns:p14="http://schemas.microsoft.com/office/powerpoint/2010/main" val="19085299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0003" y="304800"/>
            <a:ext cx="3381375" cy="1200329"/>
          </a:xfrm>
          <a:prstGeom prst="rect">
            <a:avLst/>
          </a:prstGeom>
          <a:noFill/>
        </p:spPr>
        <p:txBody>
          <a:bodyPr wrap="square" rtlCol="0">
            <a:spAutoFit/>
          </a:bodyPr>
          <a:lstStyle/>
          <a:p>
            <a:r>
              <a:rPr lang="en-US" b="1" dirty="0" smtClean="0"/>
              <a:t>First bit of fun learning: content was WAY more expensive when art was involved than when you could make rooms in all text.</a:t>
            </a:r>
            <a:endParaRPr lang="en-US" b="1" dirty="0"/>
          </a:p>
        </p:txBody>
      </p:sp>
      <p:sp>
        <p:nvSpPr>
          <p:cNvPr id="11" name="TextBox 10"/>
          <p:cNvSpPr txBox="1"/>
          <p:nvPr/>
        </p:nvSpPr>
        <p:spPr>
          <a:xfrm>
            <a:off x="210002" y="1723070"/>
            <a:ext cx="3381375" cy="1477328"/>
          </a:xfrm>
          <a:prstGeom prst="rect">
            <a:avLst/>
          </a:prstGeom>
          <a:noFill/>
        </p:spPr>
        <p:txBody>
          <a:bodyPr wrap="square" rtlCol="0">
            <a:spAutoFit/>
          </a:bodyPr>
          <a:lstStyle/>
          <a:p>
            <a:r>
              <a:rPr lang="en-US" b="1" dirty="0" smtClean="0"/>
              <a:t>Our original art list involved 30 monsters (mostly giant insects of some sort), 7 weapons, a small handful of particle effects and maybe 30 zones.  </a:t>
            </a:r>
            <a:endParaRPr lang="en-US" b="1" dirty="0"/>
          </a:p>
        </p:txBody>
      </p:sp>
      <p:pic>
        <p:nvPicPr>
          <p:cNvPr id="27658" name="Picture 10" descr="http://www.meridian59.co.uk/images/monsters/mutan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0999" y="689429"/>
            <a:ext cx="1378855" cy="1364341"/>
          </a:xfrm>
          <a:prstGeom prst="rect">
            <a:avLst/>
          </a:prstGeom>
          <a:noFill/>
          <a:extLst>
            <a:ext uri="{909E8E84-426E-40DD-AFC4-6F175D3DCCD1}">
              <a14:hiddenFill xmlns:a14="http://schemas.microsoft.com/office/drawing/2010/main">
                <a:solidFill>
                  <a:srgbClr val="FFFFFF"/>
                </a:solidFill>
              </a14:hiddenFill>
            </a:ext>
          </a:extLst>
        </p:spPr>
      </p:pic>
      <p:pic>
        <p:nvPicPr>
          <p:cNvPr id="27660" name="Picture 12" descr="Yet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9854" y="1828799"/>
            <a:ext cx="1357312" cy="1371599"/>
          </a:xfrm>
          <a:prstGeom prst="rect">
            <a:avLst/>
          </a:prstGeom>
          <a:noFill/>
          <a:extLst>
            <a:ext uri="{909E8E84-426E-40DD-AFC4-6F175D3DCCD1}">
              <a14:hiddenFill xmlns:a14="http://schemas.microsoft.com/office/drawing/2010/main">
                <a:solidFill>
                  <a:srgbClr val="FFFFFF"/>
                </a:solidFill>
              </a14:hiddenFill>
            </a:ext>
          </a:extLst>
        </p:spPr>
      </p:pic>
      <p:pic>
        <p:nvPicPr>
          <p:cNvPr id="27662" name="Picture 14" descr="Black Spid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5353" y="719123"/>
            <a:ext cx="1063625" cy="1074821"/>
          </a:xfrm>
          <a:prstGeom prst="rect">
            <a:avLst/>
          </a:prstGeom>
          <a:noFill/>
          <a:extLst>
            <a:ext uri="{909E8E84-426E-40DD-AFC4-6F175D3DCCD1}">
              <a14:hiddenFill xmlns:a14="http://schemas.microsoft.com/office/drawing/2010/main">
                <a:solidFill>
                  <a:srgbClr val="FFFFFF"/>
                </a:solidFill>
              </a14:hiddenFill>
            </a:ext>
          </a:extLst>
        </p:spPr>
      </p:pic>
      <p:pic>
        <p:nvPicPr>
          <p:cNvPr id="27664" name="Picture 16" descr="Trol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8254" y="2209800"/>
            <a:ext cx="1371600" cy="1386038"/>
          </a:xfrm>
          <a:prstGeom prst="rect">
            <a:avLst/>
          </a:prstGeom>
          <a:noFill/>
          <a:extLst>
            <a:ext uri="{909E8E84-426E-40DD-AFC4-6F175D3DCCD1}">
              <a14:hiddenFill xmlns:a14="http://schemas.microsoft.com/office/drawing/2010/main">
                <a:solidFill>
                  <a:srgbClr val="FFFFFF"/>
                </a:solidFill>
              </a14:hiddenFill>
            </a:ext>
          </a:extLst>
        </p:spPr>
      </p:pic>
      <p:pic>
        <p:nvPicPr>
          <p:cNvPr id="27666" name="Picture 18" descr="Zombi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7166" y="1861456"/>
            <a:ext cx="1809750" cy="18288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228144" y="3664553"/>
            <a:ext cx="6020365" cy="1200329"/>
          </a:xfrm>
          <a:prstGeom prst="rect">
            <a:avLst/>
          </a:prstGeom>
          <a:noFill/>
        </p:spPr>
        <p:txBody>
          <a:bodyPr wrap="square" rtlCol="0">
            <a:spAutoFit/>
          </a:bodyPr>
          <a:lstStyle/>
          <a:p>
            <a:r>
              <a:rPr lang="en-US" b="1" dirty="0" smtClean="0"/>
              <a:t>In this period, art was done remotely by artists – mostly inexpensive student-level artists.  Design iteration with art was non-existent.  We were, in fact, happy when they didn’t disappear for months at a time.</a:t>
            </a:r>
            <a:endParaRPr lang="en-US" b="1" dirty="0"/>
          </a:p>
        </p:txBody>
      </p:sp>
      <p:pic>
        <p:nvPicPr>
          <p:cNvPr id="27667" name="Picture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02746" y="4441793"/>
            <a:ext cx="1266825"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246288" y="5017282"/>
            <a:ext cx="6020365" cy="923330"/>
          </a:xfrm>
          <a:prstGeom prst="rect">
            <a:avLst/>
          </a:prstGeom>
          <a:noFill/>
        </p:spPr>
        <p:txBody>
          <a:bodyPr wrap="square" rtlCol="0">
            <a:spAutoFit/>
          </a:bodyPr>
          <a:lstStyle/>
          <a:p>
            <a:r>
              <a:rPr lang="en-US" b="1" dirty="0" smtClean="0"/>
              <a:t>One of the few good enough to get hired was Chris Sellers, whose addition meant that Sellers brothers now outnumbered </a:t>
            </a:r>
            <a:r>
              <a:rPr lang="en-US" b="1" dirty="0" err="1" smtClean="0"/>
              <a:t>Kirmses</a:t>
            </a:r>
            <a:r>
              <a:rPr lang="en-US" b="1" dirty="0" smtClean="0"/>
              <a:t> 3 to 2.</a:t>
            </a:r>
            <a:endParaRPr lang="en-US" b="1" dirty="0"/>
          </a:p>
        </p:txBody>
      </p:sp>
    </p:spTree>
    <p:extLst>
      <p:ext uri="{BB962C8B-B14F-4D97-AF65-F5344CB8AC3E}">
        <p14:creationId xmlns:p14="http://schemas.microsoft.com/office/powerpoint/2010/main" val="41366863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0004" y="1371600"/>
            <a:ext cx="3381375" cy="923330"/>
          </a:xfrm>
          <a:prstGeom prst="rect">
            <a:avLst/>
          </a:prstGeom>
          <a:noFill/>
        </p:spPr>
        <p:txBody>
          <a:bodyPr wrap="square" rtlCol="0">
            <a:spAutoFit/>
          </a:bodyPr>
          <a:lstStyle/>
          <a:p>
            <a:r>
              <a:rPr lang="en-US" b="1" dirty="0" smtClean="0"/>
              <a:t>Our demo caught the attention of 3DO, a game company looking to abandon making hardware.</a:t>
            </a:r>
            <a:endParaRPr lang="en-US" b="1" dirty="0"/>
          </a:p>
        </p:txBody>
      </p:sp>
      <p:sp>
        <p:nvSpPr>
          <p:cNvPr id="6" name="TextBox 5"/>
          <p:cNvSpPr txBox="1"/>
          <p:nvPr/>
        </p:nvSpPr>
        <p:spPr>
          <a:xfrm>
            <a:off x="210003" y="2604425"/>
            <a:ext cx="3904797" cy="646331"/>
          </a:xfrm>
          <a:prstGeom prst="rect">
            <a:avLst/>
          </a:prstGeom>
          <a:noFill/>
        </p:spPr>
        <p:txBody>
          <a:bodyPr wrap="square" rtlCol="0">
            <a:spAutoFit/>
          </a:bodyPr>
          <a:lstStyle/>
          <a:p>
            <a:r>
              <a:rPr lang="en-US" b="1" dirty="0" smtClean="0"/>
              <a:t>Trip Hawkins was very passionate about online gaming being the future.</a:t>
            </a:r>
            <a:endParaRPr lang="en-US" b="1" dirty="0"/>
          </a:p>
        </p:txBody>
      </p:sp>
      <p:pic>
        <p:nvPicPr>
          <p:cNvPr id="25602" name="Picture 2" descr="http://media.giantbomb.com/uploads/0/3161/213739-3d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2753" y="1573795"/>
            <a:ext cx="4261247" cy="3195935"/>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http://spong.com/logos/t/r/triphawkin9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0"/>
            <a:ext cx="1828800" cy="2310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39344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0004" y="1371600"/>
            <a:ext cx="3381375" cy="923330"/>
          </a:xfrm>
          <a:prstGeom prst="rect">
            <a:avLst/>
          </a:prstGeom>
          <a:noFill/>
        </p:spPr>
        <p:txBody>
          <a:bodyPr wrap="square" rtlCol="0">
            <a:spAutoFit/>
          </a:bodyPr>
          <a:lstStyle/>
          <a:p>
            <a:r>
              <a:rPr lang="en-US" b="1" dirty="0" smtClean="0"/>
              <a:t>More to the point, 3DO needed to get out of the console space in a hurry.</a:t>
            </a:r>
            <a:endParaRPr lang="en-US" b="1" dirty="0"/>
          </a:p>
        </p:txBody>
      </p:sp>
      <p:sp>
        <p:nvSpPr>
          <p:cNvPr id="6" name="TextBox 5"/>
          <p:cNvSpPr txBox="1"/>
          <p:nvPr/>
        </p:nvSpPr>
        <p:spPr>
          <a:xfrm>
            <a:off x="210003" y="2604425"/>
            <a:ext cx="3904797" cy="923330"/>
          </a:xfrm>
          <a:prstGeom prst="rect">
            <a:avLst/>
          </a:prstGeom>
          <a:noFill/>
        </p:spPr>
        <p:txBody>
          <a:bodyPr wrap="square" rtlCol="0">
            <a:spAutoFit/>
          </a:bodyPr>
          <a:lstStyle/>
          <a:p>
            <a:r>
              <a:rPr lang="en-US" b="1" dirty="0" smtClean="0"/>
              <a:t>A deal was put together to purchase Archetype very quickly, mostly for 3DO stock options.</a:t>
            </a:r>
            <a:endParaRPr lang="en-US" b="1" dirty="0"/>
          </a:p>
        </p:txBody>
      </p:sp>
      <p:pic>
        <p:nvPicPr>
          <p:cNvPr id="26626" name="Picture 2" descr="http://www.rantgaming.com/wp-content/uploads/2012/09/Video-Game-Console-Prices-at-Release-Adjusted-for-Infla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990" y="762000"/>
            <a:ext cx="3746009" cy="505711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75318" y="4267200"/>
            <a:ext cx="3904797" cy="369332"/>
          </a:xfrm>
          <a:prstGeom prst="rect">
            <a:avLst/>
          </a:prstGeom>
          <a:noFill/>
        </p:spPr>
        <p:txBody>
          <a:bodyPr wrap="square" rtlCol="0">
            <a:spAutoFit/>
          </a:bodyPr>
          <a:lstStyle/>
          <a:p>
            <a:r>
              <a:rPr lang="en-US" b="1" dirty="0" smtClean="0"/>
              <a:t>Unfortunately.</a:t>
            </a:r>
            <a:endParaRPr lang="en-US" b="1" dirty="0"/>
          </a:p>
        </p:txBody>
      </p:sp>
      <p:pic>
        <p:nvPicPr>
          <p:cNvPr id="26628" name="Picture 4" descr="https://encrypted-tbn2.gstatic.com/images?q=tbn:ANd9GcSiVFrQ_5QIiW6Sr9r9Qo6WREnOuxeD3wHgNMNzps4ce3748qS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059" y="4818986"/>
            <a:ext cx="2286000" cy="2000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14613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0004" y="1371600"/>
            <a:ext cx="3381375" cy="1754326"/>
          </a:xfrm>
          <a:prstGeom prst="rect">
            <a:avLst/>
          </a:prstGeom>
          <a:noFill/>
        </p:spPr>
        <p:txBody>
          <a:bodyPr wrap="square" rtlCol="0">
            <a:spAutoFit/>
          </a:bodyPr>
          <a:lstStyle/>
          <a:p>
            <a:r>
              <a:rPr lang="en-US" b="1" dirty="0" smtClean="0"/>
              <a:t>Before buying us, 3DO promised they weren’t eager to rush us out the door, and that they would give us time to add content and replace art to become a AAA game.</a:t>
            </a:r>
            <a:endParaRPr lang="en-US" b="1" dirty="0"/>
          </a:p>
        </p:txBody>
      </p:sp>
      <p:sp>
        <p:nvSpPr>
          <p:cNvPr id="6" name="TextBox 5"/>
          <p:cNvSpPr txBox="1"/>
          <p:nvPr/>
        </p:nvSpPr>
        <p:spPr>
          <a:xfrm>
            <a:off x="242661" y="3657600"/>
            <a:ext cx="3904797" cy="369332"/>
          </a:xfrm>
          <a:prstGeom prst="rect">
            <a:avLst/>
          </a:prstGeom>
          <a:noFill/>
        </p:spPr>
        <p:txBody>
          <a:bodyPr wrap="square" rtlCol="0">
            <a:spAutoFit/>
          </a:bodyPr>
          <a:lstStyle/>
          <a:p>
            <a:r>
              <a:rPr lang="en-US" b="1" dirty="0" smtClean="0"/>
              <a:t>This turned out to be…. Inaccurate.</a:t>
            </a:r>
            <a:endParaRPr lang="en-US" b="1" dirty="0"/>
          </a:p>
        </p:txBody>
      </p:sp>
      <p:pic>
        <p:nvPicPr>
          <p:cNvPr id="25602" name="Picture 2" descr="http://media.giantbomb.com/uploads/0/3161/213739-3d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2753" y="1573795"/>
            <a:ext cx="4261247" cy="319593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69661" y="4443159"/>
            <a:ext cx="3904797" cy="646331"/>
          </a:xfrm>
          <a:prstGeom prst="rect">
            <a:avLst/>
          </a:prstGeom>
          <a:noFill/>
        </p:spPr>
        <p:txBody>
          <a:bodyPr wrap="square" rtlCol="0">
            <a:spAutoFit/>
          </a:bodyPr>
          <a:lstStyle/>
          <a:p>
            <a:r>
              <a:rPr lang="en-US" b="1" dirty="0" smtClean="0"/>
              <a:t>3DO would buy Archetype in June, and we shipped in September.</a:t>
            </a:r>
            <a:endParaRPr lang="en-US" b="1" dirty="0"/>
          </a:p>
        </p:txBody>
      </p:sp>
    </p:spTree>
    <p:extLst>
      <p:ext uri="{BB962C8B-B14F-4D97-AF65-F5344CB8AC3E}">
        <p14:creationId xmlns:p14="http://schemas.microsoft.com/office/powerpoint/2010/main" val="13413480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0004" y="1371600"/>
            <a:ext cx="3381375" cy="1477328"/>
          </a:xfrm>
          <a:prstGeom prst="rect">
            <a:avLst/>
          </a:prstGeom>
          <a:noFill/>
        </p:spPr>
        <p:txBody>
          <a:bodyPr wrap="square" rtlCol="0">
            <a:spAutoFit/>
          </a:bodyPr>
          <a:lstStyle/>
          <a:p>
            <a:r>
              <a:rPr lang="en-US" b="1" dirty="0" smtClean="0"/>
              <a:t>They did give us an art director for those two months, who determined that all we had time to do was to upgrade the look of all of our NPCs.  </a:t>
            </a:r>
            <a:endParaRPr lang="en-US" b="1" dirty="0"/>
          </a:p>
        </p:txBody>
      </p:sp>
      <p:sp>
        <p:nvSpPr>
          <p:cNvPr id="6" name="TextBox 5"/>
          <p:cNvSpPr txBox="1"/>
          <p:nvPr/>
        </p:nvSpPr>
        <p:spPr>
          <a:xfrm>
            <a:off x="210004" y="3012829"/>
            <a:ext cx="3904797" cy="646331"/>
          </a:xfrm>
          <a:prstGeom prst="rect">
            <a:avLst/>
          </a:prstGeom>
          <a:noFill/>
        </p:spPr>
        <p:txBody>
          <a:bodyPr wrap="square" rtlCol="0">
            <a:spAutoFit/>
          </a:bodyPr>
          <a:lstStyle/>
          <a:p>
            <a:r>
              <a:rPr lang="en-US" b="1" dirty="0" smtClean="0"/>
              <a:t>Given we only had about 2 dozen of them, this was pretty easy.</a:t>
            </a:r>
            <a:endParaRPr lang="en-US" b="1" dirty="0"/>
          </a:p>
        </p:txBody>
      </p:sp>
      <p:pic>
        <p:nvPicPr>
          <p:cNvPr id="30724" name="Picture 4" descr="http://www.meridian59.co.uk/images/npcs/Princess-Kateriina.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5466" y="700708"/>
            <a:ext cx="655462" cy="1737241"/>
          </a:xfrm>
          <a:prstGeom prst="rect">
            <a:avLst/>
          </a:prstGeom>
          <a:noFill/>
          <a:extLst>
            <a:ext uri="{909E8E84-426E-40DD-AFC4-6F175D3DCCD1}">
              <a14:hiddenFill xmlns:a14="http://schemas.microsoft.com/office/drawing/2010/main">
                <a:solidFill>
                  <a:srgbClr val="FFFFFF"/>
                </a:solidFill>
              </a14:hiddenFill>
            </a:ext>
          </a:extLst>
        </p:spPr>
      </p:pic>
      <p:pic>
        <p:nvPicPr>
          <p:cNvPr id="30726" name="Picture 6" descr="http://www.meridian59.co.uk/images/npcs/Caram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2232" y="3723915"/>
            <a:ext cx="1328737" cy="2271146"/>
          </a:xfrm>
          <a:prstGeom prst="rect">
            <a:avLst/>
          </a:prstGeom>
          <a:noFill/>
          <a:extLst>
            <a:ext uri="{909E8E84-426E-40DD-AFC4-6F175D3DCCD1}">
              <a14:hiddenFill xmlns:a14="http://schemas.microsoft.com/office/drawing/2010/main">
                <a:solidFill>
                  <a:srgbClr val="FFFFFF"/>
                </a:solidFill>
              </a14:hiddenFill>
            </a:ext>
          </a:extLst>
        </p:spPr>
      </p:pic>
      <p:pic>
        <p:nvPicPr>
          <p:cNvPr id="30728" name="Picture 8" descr="http://www.meridian59.co.uk/images/npcs/rook.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7718" y="462196"/>
            <a:ext cx="1245281" cy="2735299"/>
          </a:xfrm>
          <a:prstGeom prst="rect">
            <a:avLst/>
          </a:prstGeom>
          <a:noFill/>
          <a:extLst>
            <a:ext uri="{909E8E84-426E-40DD-AFC4-6F175D3DCCD1}">
              <a14:hiddenFill xmlns:a14="http://schemas.microsoft.com/office/drawing/2010/main">
                <a:solidFill>
                  <a:srgbClr val="FFFFFF"/>
                </a:solidFill>
              </a14:hiddenFill>
            </a:ext>
          </a:extLst>
        </p:spPr>
      </p:pic>
      <p:pic>
        <p:nvPicPr>
          <p:cNvPr id="30730" name="Picture 10" descr="http://www.meridian59.co.uk/images/npcs/Hester-Gilk.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52748" y="1414192"/>
            <a:ext cx="999382" cy="2047515"/>
          </a:xfrm>
          <a:prstGeom prst="rect">
            <a:avLst/>
          </a:prstGeom>
          <a:noFill/>
          <a:extLst>
            <a:ext uri="{909E8E84-426E-40DD-AFC4-6F175D3DCCD1}">
              <a14:hiddenFill xmlns:a14="http://schemas.microsoft.com/office/drawing/2010/main">
                <a:solidFill>
                  <a:srgbClr val="FFFFFF"/>
                </a:solidFill>
              </a14:hiddenFill>
            </a:ext>
          </a:extLst>
        </p:spPr>
      </p:pic>
      <p:pic>
        <p:nvPicPr>
          <p:cNvPr id="30732" name="Picture 12" descr="http://www.meridian59.co.uk/images/npcs/D'Franco.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16778" y="3692675"/>
            <a:ext cx="1857375" cy="233362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10004" y="3936158"/>
            <a:ext cx="3904797" cy="923330"/>
          </a:xfrm>
          <a:prstGeom prst="rect">
            <a:avLst/>
          </a:prstGeom>
          <a:noFill/>
        </p:spPr>
        <p:txBody>
          <a:bodyPr wrap="square" rtlCol="0">
            <a:spAutoFit/>
          </a:bodyPr>
          <a:lstStyle/>
          <a:p>
            <a:r>
              <a:rPr lang="en-US" b="1" dirty="0" smtClean="0"/>
              <a:t>Still, the look of them was pretty sharply different from everything else in the game.</a:t>
            </a:r>
            <a:endParaRPr lang="en-US" b="1" dirty="0"/>
          </a:p>
        </p:txBody>
      </p:sp>
    </p:spTree>
    <p:extLst>
      <p:ext uri="{BB962C8B-B14F-4D97-AF65-F5344CB8AC3E}">
        <p14:creationId xmlns:p14="http://schemas.microsoft.com/office/powerpoint/2010/main" val="3316070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875" y="-14377"/>
            <a:ext cx="9753600" cy="7315200"/>
            <a:chOff x="-2875" y="-14377"/>
            <a:chExt cx="9753600" cy="7315200"/>
          </a:xfrm>
        </p:grpSpPr>
        <p:grpSp>
          <p:nvGrpSpPr>
            <p:cNvPr id="6" name="Group 5"/>
            <p:cNvGrpSpPr/>
            <p:nvPr/>
          </p:nvGrpSpPr>
          <p:grpSpPr>
            <a:xfrm>
              <a:off x="-2875" y="-14377"/>
              <a:ext cx="9753600" cy="7315200"/>
              <a:chOff x="-2875" y="-14377"/>
              <a:chExt cx="9753600" cy="7315200"/>
            </a:xfrm>
          </p:grpSpPr>
          <p:pic>
            <p:nvPicPr>
              <p:cNvPr id="1028" name="Picture 4" descr="http://www.isle-dso.eu.dodea.edu/et/Projects/Constitution/parchmentba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5" y="-14377"/>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 y="6400799"/>
                <a:ext cx="9750725" cy="90002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0" name="Picture 6" descr="http://beadedreams.home.comcast.net/~beadedreams/images/m59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6493603"/>
              <a:ext cx="1907875" cy="587039"/>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p:cNvSpPr txBox="1"/>
          <p:nvPr/>
        </p:nvSpPr>
        <p:spPr>
          <a:xfrm>
            <a:off x="685800" y="857794"/>
            <a:ext cx="6248400" cy="707886"/>
          </a:xfrm>
          <a:prstGeom prst="rect">
            <a:avLst/>
          </a:prstGeom>
          <a:noFill/>
        </p:spPr>
        <p:txBody>
          <a:bodyPr wrap="square" rtlCol="0">
            <a:spAutoFit/>
          </a:bodyPr>
          <a:lstStyle/>
          <a:p>
            <a:pPr algn="ctr"/>
            <a:r>
              <a:rPr lang="en-US" sz="4000" dirty="0" smtClean="0"/>
              <a:t>The First Unmetered MMO</a:t>
            </a:r>
            <a:endParaRPr lang="en-US" sz="4000" dirty="0"/>
          </a:p>
        </p:txBody>
      </p:sp>
      <p:sp>
        <p:nvSpPr>
          <p:cNvPr id="12" name="TextBox 11"/>
          <p:cNvSpPr txBox="1"/>
          <p:nvPr/>
        </p:nvSpPr>
        <p:spPr>
          <a:xfrm>
            <a:off x="111034" y="2286000"/>
            <a:ext cx="3200400" cy="923330"/>
          </a:xfrm>
          <a:prstGeom prst="rect">
            <a:avLst/>
          </a:prstGeom>
          <a:noFill/>
        </p:spPr>
        <p:txBody>
          <a:bodyPr wrap="square" rtlCol="0">
            <a:spAutoFit/>
          </a:bodyPr>
          <a:lstStyle/>
          <a:p>
            <a:r>
              <a:rPr lang="en-US" b="1" dirty="0" smtClean="0"/>
              <a:t>Meridian 59 pioneered the $9.95 billing rate.</a:t>
            </a:r>
            <a:endParaRPr lang="en-US" dirty="0" smtClean="0"/>
          </a:p>
          <a:p>
            <a:endParaRPr lang="en-US" dirty="0"/>
          </a:p>
        </p:txBody>
      </p:sp>
      <p:pic>
        <p:nvPicPr>
          <p:cNvPr id="4098" name="Picture 2" descr="http://4.bp.blogspot.com/_hCtXNDGAhxI/SKnvXw9dVkI/AAAAAAAABg8/CiK_ZTKWxe8/s320/america+o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1565680"/>
            <a:ext cx="4572000" cy="484450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8377" y="3216083"/>
            <a:ext cx="3200400" cy="2031325"/>
          </a:xfrm>
          <a:prstGeom prst="rect">
            <a:avLst/>
          </a:prstGeom>
          <a:noFill/>
        </p:spPr>
        <p:txBody>
          <a:bodyPr wrap="square" rtlCol="0">
            <a:spAutoFit/>
          </a:bodyPr>
          <a:lstStyle/>
          <a:p>
            <a:r>
              <a:rPr lang="en-US" b="1" dirty="0" smtClean="0"/>
              <a:t>Before this, online gaming typically required an hourly fee.  </a:t>
            </a:r>
          </a:p>
          <a:p>
            <a:endParaRPr lang="en-US" b="1" dirty="0"/>
          </a:p>
          <a:p>
            <a:r>
              <a:rPr lang="en-US" b="1" dirty="0" smtClean="0"/>
              <a:t>ON TOP of what you paid to AOL or GENIE for access.</a:t>
            </a:r>
            <a:endParaRPr lang="en-US" dirty="0" smtClean="0"/>
          </a:p>
          <a:p>
            <a:endParaRPr lang="en-US" dirty="0" smtClean="0"/>
          </a:p>
          <a:p>
            <a:endParaRPr lang="en-US" dirty="0"/>
          </a:p>
        </p:txBody>
      </p:sp>
    </p:spTree>
    <p:extLst>
      <p:ext uri="{BB962C8B-B14F-4D97-AF65-F5344CB8AC3E}">
        <p14:creationId xmlns:p14="http://schemas.microsoft.com/office/powerpoint/2010/main" val="28516187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0004" y="1371600"/>
            <a:ext cx="3381375" cy="1477328"/>
          </a:xfrm>
          <a:prstGeom prst="rect">
            <a:avLst/>
          </a:prstGeom>
          <a:noFill/>
        </p:spPr>
        <p:txBody>
          <a:bodyPr wrap="square" rtlCol="0">
            <a:spAutoFit/>
          </a:bodyPr>
          <a:lstStyle/>
          <a:p>
            <a:r>
              <a:rPr lang="en-US" b="1" dirty="0" smtClean="0"/>
              <a:t>Last major system before ship were guilds and guild halls.  The system was meant to create gameplay without creating content.</a:t>
            </a:r>
            <a:endParaRPr lang="en-US" b="1" dirty="0"/>
          </a:p>
        </p:txBody>
      </p:sp>
      <p:sp>
        <p:nvSpPr>
          <p:cNvPr id="6" name="TextBox 5"/>
          <p:cNvSpPr txBox="1"/>
          <p:nvPr/>
        </p:nvSpPr>
        <p:spPr>
          <a:xfrm>
            <a:off x="210004" y="3012829"/>
            <a:ext cx="3904797" cy="923330"/>
          </a:xfrm>
          <a:prstGeom prst="rect">
            <a:avLst/>
          </a:prstGeom>
          <a:noFill/>
        </p:spPr>
        <p:txBody>
          <a:bodyPr wrap="square" rtlCol="0">
            <a:spAutoFit/>
          </a:bodyPr>
          <a:lstStyle/>
          <a:p>
            <a:r>
              <a:rPr lang="en-US" b="1" dirty="0" smtClean="0"/>
              <a:t>There were 10 guild halls (most servers had about 30 guilds), which meant that if you wanted one, you had to take it.</a:t>
            </a:r>
            <a:endParaRPr lang="en-US" b="1" dirty="0"/>
          </a:p>
        </p:txBody>
      </p:sp>
      <p:sp>
        <p:nvSpPr>
          <p:cNvPr id="12" name="TextBox 11"/>
          <p:cNvSpPr txBox="1"/>
          <p:nvPr/>
        </p:nvSpPr>
        <p:spPr>
          <a:xfrm>
            <a:off x="239033" y="4191000"/>
            <a:ext cx="3904797" cy="646331"/>
          </a:xfrm>
          <a:prstGeom prst="rect">
            <a:avLst/>
          </a:prstGeom>
          <a:noFill/>
        </p:spPr>
        <p:txBody>
          <a:bodyPr wrap="square" rtlCol="0">
            <a:spAutoFit/>
          </a:bodyPr>
          <a:lstStyle/>
          <a:p>
            <a:r>
              <a:rPr lang="en-US" b="1" dirty="0" smtClean="0"/>
              <a:t>Also, guild halls varied wildly in quality, so players wanted to move up.</a:t>
            </a:r>
            <a:endParaRPr lang="en-US" b="1" dirty="0"/>
          </a:p>
        </p:txBody>
      </p:sp>
      <p:pic>
        <p:nvPicPr>
          <p:cNvPr id="10" name="Picture 6" descr="https://encrypted-tbn0.gstatic.com/images?q=tbn:ANd9GcQLSvivDZqVk037oRWuKFcVeHMOYqKX7x48KXgx1n0rvD2zfCLLj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721" y="2286000"/>
            <a:ext cx="3962279" cy="297171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27719" y="5105400"/>
            <a:ext cx="3904797" cy="646331"/>
          </a:xfrm>
          <a:prstGeom prst="rect">
            <a:avLst/>
          </a:prstGeom>
          <a:noFill/>
        </p:spPr>
        <p:txBody>
          <a:bodyPr wrap="square" rtlCol="0">
            <a:spAutoFit/>
          </a:bodyPr>
          <a:lstStyle/>
          <a:p>
            <a:r>
              <a:rPr lang="en-US" b="1" dirty="0" smtClean="0"/>
              <a:t>This drove a ton of gameplay, even if guild halls were pretty much useless.</a:t>
            </a:r>
            <a:endParaRPr lang="en-US" b="1" dirty="0"/>
          </a:p>
        </p:txBody>
      </p:sp>
    </p:spTree>
    <p:extLst>
      <p:ext uri="{BB962C8B-B14F-4D97-AF65-F5344CB8AC3E}">
        <p14:creationId xmlns:p14="http://schemas.microsoft.com/office/powerpoint/2010/main" val="14578695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4995" y="1600200"/>
            <a:ext cx="4966605" cy="369332"/>
          </a:xfrm>
          <a:prstGeom prst="rect">
            <a:avLst/>
          </a:prstGeom>
          <a:noFill/>
        </p:spPr>
        <p:txBody>
          <a:bodyPr wrap="square" rtlCol="0">
            <a:spAutoFit/>
          </a:bodyPr>
          <a:lstStyle/>
          <a:p>
            <a:r>
              <a:rPr lang="en-US" b="1" dirty="0" smtClean="0"/>
              <a:t>Meridian 59 Shipped on September 27</a:t>
            </a:r>
            <a:r>
              <a:rPr lang="en-US" b="1" baseline="30000" dirty="0" smtClean="0"/>
              <a:t>th</a:t>
            </a:r>
            <a:r>
              <a:rPr lang="en-US" b="1" dirty="0" smtClean="0"/>
              <a:t>, 1996.</a:t>
            </a:r>
            <a:endParaRPr lang="en-US" b="1" dirty="0"/>
          </a:p>
        </p:txBody>
      </p:sp>
      <p:sp>
        <p:nvSpPr>
          <p:cNvPr id="7" name="TextBox 6"/>
          <p:cNvSpPr txBox="1"/>
          <p:nvPr/>
        </p:nvSpPr>
        <p:spPr>
          <a:xfrm>
            <a:off x="342900" y="4225330"/>
            <a:ext cx="4966605" cy="369332"/>
          </a:xfrm>
          <a:prstGeom prst="rect">
            <a:avLst/>
          </a:prstGeom>
          <a:noFill/>
        </p:spPr>
        <p:txBody>
          <a:bodyPr wrap="square" rtlCol="0">
            <a:spAutoFit/>
          </a:bodyPr>
          <a:lstStyle/>
          <a:p>
            <a:r>
              <a:rPr lang="en-US" b="1" dirty="0" smtClean="0"/>
              <a:t>Estimated budget:  $300,000.</a:t>
            </a:r>
            <a:endParaRPr lang="en-US" b="1" dirty="0"/>
          </a:p>
        </p:txBody>
      </p:sp>
      <p:sp>
        <p:nvSpPr>
          <p:cNvPr id="9" name="TextBox 8"/>
          <p:cNvSpPr txBox="1"/>
          <p:nvPr/>
        </p:nvSpPr>
        <p:spPr>
          <a:xfrm>
            <a:off x="214995" y="838200"/>
            <a:ext cx="4966605" cy="369332"/>
          </a:xfrm>
          <a:prstGeom prst="rect">
            <a:avLst/>
          </a:prstGeom>
          <a:noFill/>
        </p:spPr>
        <p:txBody>
          <a:bodyPr wrap="square" rtlCol="0">
            <a:spAutoFit/>
          </a:bodyPr>
          <a:lstStyle/>
          <a:p>
            <a:r>
              <a:rPr lang="en-US" b="1" dirty="0" smtClean="0"/>
              <a:t>25000 players played the beta before ship.</a:t>
            </a:r>
            <a:endParaRPr lang="en-US" b="1" dirty="0"/>
          </a:p>
        </p:txBody>
      </p:sp>
      <p:pic>
        <p:nvPicPr>
          <p:cNvPr id="24578" name="Picture 2" descr="Meridian 59 cov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636032"/>
            <a:ext cx="2238375" cy="2667000"/>
          </a:xfrm>
          <a:prstGeom prst="rect">
            <a:avLst/>
          </a:prstGeom>
          <a:noFill/>
          <a:extLst>
            <a:ext uri="{909E8E84-426E-40DD-AFC4-6F175D3DCCD1}">
              <a14:hiddenFill xmlns:a14="http://schemas.microsoft.com/office/drawing/2010/main">
                <a:solidFill>
                  <a:srgbClr val="FFFFFF"/>
                </a:solidFill>
              </a14:hiddenFill>
            </a:ext>
          </a:extLst>
        </p:spPr>
      </p:pic>
      <p:pic>
        <p:nvPicPr>
          <p:cNvPr id="24580" name="Picture 4" descr="http://cdn.uproxx.com/wp-content/uploads/2011/12/swtor-logo-torwar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5696" y="4903636"/>
            <a:ext cx="1492704" cy="74883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471057" y="5093386"/>
            <a:ext cx="4966605" cy="369332"/>
          </a:xfrm>
          <a:prstGeom prst="rect">
            <a:avLst/>
          </a:prstGeom>
          <a:noFill/>
        </p:spPr>
        <p:txBody>
          <a:bodyPr wrap="square" rtlCol="0">
            <a:spAutoFit/>
          </a:bodyPr>
          <a:lstStyle/>
          <a:p>
            <a:r>
              <a:rPr lang="en-US" b="1" dirty="0" smtClean="0"/>
              <a:t>Given my current project, that’s kind of funny.</a:t>
            </a:r>
            <a:endParaRPr lang="en-US" b="1" dirty="0"/>
          </a:p>
        </p:txBody>
      </p:sp>
      <p:sp>
        <p:nvSpPr>
          <p:cNvPr id="11" name="TextBox 10"/>
          <p:cNvSpPr txBox="1"/>
          <p:nvPr/>
        </p:nvSpPr>
        <p:spPr>
          <a:xfrm>
            <a:off x="330199" y="3284498"/>
            <a:ext cx="4966605" cy="369332"/>
          </a:xfrm>
          <a:prstGeom prst="rect">
            <a:avLst/>
          </a:prstGeom>
          <a:noFill/>
        </p:spPr>
        <p:txBody>
          <a:bodyPr wrap="square" rtlCol="0">
            <a:spAutoFit/>
          </a:bodyPr>
          <a:lstStyle/>
          <a:p>
            <a:r>
              <a:rPr lang="en-US" b="1" dirty="0" smtClean="0"/>
              <a:t>Time to virtual prostitution in-game: 8 hours.</a:t>
            </a:r>
            <a:endParaRPr lang="en-US" b="1" dirty="0"/>
          </a:p>
        </p:txBody>
      </p:sp>
      <p:sp>
        <p:nvSpPr>
          <p:cNvPr id="12" name="TextBox 11"/>
          <p:cNvSpPr txBox="1"/>
          <p:nvPr/>
        </p:nvSpPr>
        <p:spPr>
          <a:xfrm>
            <a:off x="214995" y="2362200"/>
            <a:ext cx="4966605" cy="646331"/>
          </a:xfrm>
          <a:prstGeom prst="rect">
            <a:avLst/>
          </a:prstGeom>
          <a:noFill/>
        </p:spPr>
        <p:txBody>
          <a:bodyPr wrap="square" rtlCol="0">
            <a:spAutoFit/>
          </a:bodyPr>
          <a:lstStyle/>
          <a:p>
            <a:r>
              <a:rPr lang="en-US" b="1" dirty="0" smtClean="0"/>
              <a:t>Setting a time-honored tradition, the disk was printed while we were still fixing emergency bugs.</a:t>
            </a:r>
            <a:endParaRPr lang="en-US" b="1" dirty="0"/>
          </a:p>
        </p:txBody>
      </p:sp>
    </p:spTree>
    <p:extLst>
      <p:ext uri="{BB962C8B-B14F-4D97-AF65-F5344CB8AC3E}">
        <p14:creationId xmlns:p14="http://schemas.microsoft.com/office/powerpoint/2010/main" val="12898688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14995" y="838200"/>
            <a:ext cx="4966605" cy="369332"/>
          </a:xfrm>
          <a:prstGeom prst="rect">
            <a:avLst/>
          </a:prstGeom>
          <a:noFill/>
        </p:spPr>
        <p:txBody>
          <a:bodyPr wrap="square" rtlCol="0">
            <a:spAutoFit/>
          </a:bodyPr>
          <a:lstStyle/>
          <a:p>
            <a:r>
              <a:rPr lang="en-US" b="1" dirty="0" smtClean="0"/>
              <a:t>Our first ad.</a:t>
            </a:r>
            <a:endParaRPr lang="en-US" b="1" dirty="0"/>
          </a:p>
        </p:txBody>
      </p:sp>
      <p:pic>
        <p:nvPicPr>
          <p:cNvPr id="33796" name="Picture 4" descr="http://tipovers.org/meridian59-ads/m59ad2.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6502" y="1210232"/>
            <a:ext cx="3032923" cy="4213305"/>
          </a:xfrm>
          <a:prstGeom prst="rect">
            <a:avLst/>
          </a:prstGeom>
          <a:noFill/>
          <a:extLst>
            <a:ext uri="{909E8E84-426E-40DD-AFC4-6F175D3DCCD1}">
              <a14:hiddenFill xmlns:a14="http://schemas.microsoft.com/office/drawing/2010/main">
                <a:solidFill>
                  <a:srgbClr val="FFFFFF"/>
                </a:solidFill>
              </a14:hiddenFill>
            </a:ext>
          </a:extLst>
        </p:spPr>
      </p:pic>
      <p:pic>
        <p:nvPicPr>
          <p:cNvPr id="33798" name="Picture 6" descr="http://tipovers.org/meridian59-ads/m59ad3.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9425" y="1210232"/>
            <a:ext cx="3088308" cy="4199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33961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14995" y="838200"/>
            <a:ext cx="4966605" cy="369332"/>
          </a:xfrm>
          <a:prstGeom prst="rect">
            <a:avLst/>
          </a:prstGeom>
          <a:noFill/>
        </p:spPr>
        <p:txBody>
          <a:bodyPr wrap="square" rtlCol="0">
            <a:spAutoFit/>
          </a:bodyPr>
          <a:lstStyle/>
          <a:p>
            <a:r>
              <a:rPr lang="en-US" b="1" dirty="0" smtClean="0"/>
              <a:t>Our second ad.</a:t>
            </a:r>
            <a:endParaRPr lang="en-US" b="1" dirty="0"/>
          </a:p>
        </p:txBody>
      </p:sp>
      <p:pic>
        <p:nvPicPr>
          <p:cNvPr id="33794" name="Picture 2" descr="http://tipovers.org/meridian59-ads/m59ad.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381000"/>
            <a:ext cx="4111625" cy="54333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201" y="4717534"/>
            <a:ext cx="3657600" cy="923330"/>
          </a:xfrm>
          <a:prstGeom prst="rect">
            <a:avLst/>
          </a:prstGeom>
          <a:noFill/>
        </p:spPr>
        <p:txBody>
          <a:bodyPr wrap="square" rtlCol="0">
            <a:spAutoFit/>
          </a:bodyPr>
          <a:lstStyle/>
          <a:p>
            <a:r>
              <a:rPr lang="en-US" b="1" dirty="0" smtClean="0"/>
              <a:t>Thankfully, our 3</a:t>
            </a:r>
            <a:r>
              <a:rPr lang="en-US" b="1" baseline="30000" dirty="0" smtClean="0"/>
              <a:t>rd</a:t>
            </a:r>
            <a:r>
              <a:rPr lang="en-US" b="1" dirty="0" smtClean="0"/>
              <a:t> ad just involved a scantily clad female that had nothing to do with the game.</a:t>
            </a:r>
            <a:endParaRPr lang="en-US" b="1" dirty="0"/>
          </a:p>
        </p:txBody>
      </p:sp>
    </p:spTree>
    <p:extLst>
      <p:ext uri="{BB962C8B-B14F-4D97-AF65-F5344CB8AC3E}">
        <p14:creationId xmlns:p14="http://schemas.microsoft.com/office/powerpoint/2010/main" val="1684841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0004" y="1371600"/>
            <a:ext cx="3381375" cy="2031325"/>
          </a:xfrm>
          <a:prstGeom prst="rect">
            <a:avLst/>
          </a:prstGeom>
          <a:noFill/>
        </p:spPr>
        <p:txBody>
          <a:bodyPr wrap="square" rtlCol="0">
            <a:spAutoFit/>
          </a:bodyPr>
          <a:lstStyle/>
          <a:p>
            <a:r>
              <a:rPr lang="en-US" b="1" dirty="0" smtClean="0"/>
              <a:t>A dupe bug devalued our entire in-game currency overnight.  </a:t>
            </a:r>
          </a:p>
          <a:p>
            <a:endParaRPr lang="en-US" b="1" dirty="0"/>
          </a:p>
          <a:p>
            <a:r>
              <a:rPr lang="en-US" b="1" dirty="0" smtClean="0"/>
              <a:t>The </a:t>
            </a:r>
            <a:r>
              <a:rPr lang="en-US" b="1" dirty="0" err="1" smtClean="0"/>
              <a:t>playerbase</a:t>
            </a:r>
            <a:r>
              <a:rPr lang="en-US" b="1" dirty="0" smtClean="0"/>
              <a:t> switched to an alternative currency – Dark Angel Feathers – pretty much overnight.</a:t>
            </a:r>
            <a:endParaRPr lang="en-US" b="1" dirty="0"/>
          </a:p>
        </p:txBody>
      </p:sp>
      <p:sp>
        <p:nvSpPr>
          <p:cNvPr id="6" name="TextBox 5"/>
          <p:cNvSpPr txBox="1"/>
          <p:nvPr/>
        </p:nvSpPr>
        <p:spPr>
          <a:xfrm>
            <a:off x="224517" y="3810229"/>
            <a:ext cx="3381375" cy="923330"/>
          </a:xfrm>
          <a:prstGeom prst="rect">
            <a:avLst/>
          </a:prstGeom>
          <a:noFill/>
        </p:spPr>
        <p:txBody>
          <a:bodyPr wrap="square" rtlCol="0">
            <a:spAutoFit/>
          </a:bodyPr>
          <a:lstStyle/>
          <a:p>
            <a:r>
              <a:rPr lang="en-US" b="1" dirty="0" smtClean="0"/>
              <a:t>DAFs were the primary reagent used to cast PK spells, and were very highly prized.</a:t>
            </a:r>
            <a:endParaRPr lang="en-US" b="1" dirty="0"/>
          </a:p>
        </p:txBody>
      </p:sp>
      <p:pic>
        <p:nvPicPr>
          <p:cNvPr id="23554" name="Picture 2" descr="http://www.mmoginfo.com/imagenes/foto_meridian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8770" y="609600"/>
            <a:ext cx="4515230" cy="3614795"/>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Dark Angel Feath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4572000"/>
            <a:ext cx="1066800" cy="1072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87162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0004" y="1371600"/>
            <a:ext cx="3381375" cy="1477328"/>
          </a:xfrm>
          <a:prstGeom prst="rect">
            <a:avLst/>
          </a:prstGeom>
          <a:noFill/>
        </p:spPr>
        <p:txBody>
          <a:bodyPr wrap="square" rtlCol="0">
            <a:spAutoFit/>
          </a:bodyPr>
          <a:lstStyle/>
          <a:p>
            <a:r>
              <a:rPr lang="en-US" b="1" dirty="0" smtClean="0"/>
              <a:t>Data backups took a long time, and nothing was saved between them and downtime.  So we would tell the players to ‘do whatever they wanted’.</a:t>
            </a:r>
            <a:endParaRPr lang="en-US" b="1" dirty="0"/>
          </a:p>
        </p:txBody>
      </p:sp>
      <p:sp>
        <p:nvSpPr>
          <p:cNvPr id="6" name="TextBox 5"/>
          <p:cNvSpPr txBox="1"/>
          <p:nvPr/>
        </p:nvSpPr>
        <p:spPr>
          <a:xfrm>
            <a:off x="309791" y="3086633"/>
            <a:ext cx="3381375" cy="369332"/>
          </a:xfrm>
          <a:prstGeom prst="rect">
            <a:avLst/>
          </a:prstGeom>
          <a:noFill/>
        </p:spPr>
        <p:txBody>
          <a:bodyPr wrap="square" rtlCol="0">
            <a:spAutoFit/>
          </a:bodyPr>
          <a:lstStyle/>
          <a:p>
            <a:r>
              <a:rPr lang="en-US" b="1" dirty="0" smtClean="0"/>
              <a:t>So they would kill each other.</a:t>
            </a:r>
            <a:endParaRPr lang="en-US" b="1" dirty="0"/>
          </a:p>
        </p:txBody>
      </p:sp>
      <p:sp>
        <p:nvSpPr>
          <p:cNvPr id="8" name="TextBox 7"/>
          <p:cNvSpPr txBox="1"/>
          <p:nvPr/>
        </p:nvSpPr>
        <p:spPr>
          <a:xfrm>
            <a:off x="295277" y="3985291"/>
            <a:ext cx="3570967" cy="923330"/>
          </a:xfrm>
          <a:prstGeom prst="rect">
            <a:avLst/>
          </a:prstGeom>
          <a:noFill/>
        </p:spPr>
        <p:txBody>
          <a:bodyPr wrap="square" rtlCol="0">
            <a:spAutoFit/>
          </a:bodyPr>
          <a:lstStyle/>
          <a:p>
            <a:r>
              <a:rPr lang="en-US" b="1" dirty="0" smtClean="0"/>
              <a:t>We ended up making this a game event – ‘Blood Frenzies’ – which even had their own skybox.</a:t>
            </a:r>
            <a:endParaRPr lang="en-US" b="1" dirty="0"/>
          </a:p>
        </p:txBody>
      </p:sp>
      <p:pic>
        <p:nvPicPr>
          <p:cNvPr id="22530" name="Picture 2" descr="http://i.ytimg.com/vi/Z29J14XYUUY/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533400"/>
            <a:ext cx="4572000" cy="3429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41097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0004" y="1371600"/>
            <a:ext cx="3381375" cy="646331"/>
          </a:xfrm>
          <a:prstGeom prst="rect">
            <a:avLst/>
          </a:prstGeom>
          <a:noFill/>
        </p:spPr>
        <p:txBody>
          <a:bodyPr wrap="square" rtlCol="0">
            <a:spAutoFit/>
          </a:bodyPr>
          <a:lstStyle/>
          <a:p>
            <a:r>
              <a:rPr lang="en-US" b="1" dirty="0" err="1" smtClean="0"/>
              <a:t>PvP</a:t>
            </a:r>
            <a:r>
              <a:rPr lang="en-US" b="1" dirty="0" smtClean="0"/>
              <a:t> Experimentation was what we did a lot of.</a:t>
            </a:r>
            <a:endParaRPr lang="en-US" b="1" dirty="0"/>
          </a:p>
        </p:txBody>
      </p:sp>
      <p:sp>
        <p:nvSpPr>
          <p:cNvPr id="6" name="TextBox 5"/>
          <p:cNvSpPr txBox="1"/>
          <p:nvPr/>
        </p:nvSpPr>
        <p:spPr>
          <a:xfrm>
            <a:off x="210004" y="2362200"/>
            <a:ext cx="3381375" cy="1200329"/>
          </a:xfrm>
          <a:prstGeom prst="rect">
            <a:avLst/>
          </a:prstGeom>
          <a:noFill/>
        </p:spPr>
        <p:txBody>
          <a:bodyPr wrap="square" rtlCol="0">
            <a:spAutoFit/>
          </a:bodyPr>
          <a:lstStyle/>
          <a:p>
            <a:r>
              <a:rPr lang="en-US" b="1" dirty="0" smtClean="0"/>
              <a:t>We implemented ‘K.A.O.S.’ (otherwise known as ‘Assassin’) in game.  We called it ‘the assassination game.</a:t>
            </a:r>
            <a:endParaRPr lang="en-US" b="1" dirty="0"/>
          </a:p>
        </p:txBody>
      </p:sp>
      <p:sp>
        <p:nvSpPr>
          <p:cNvPr id="8" name="TextBox 7"/>
          <p:cNvSpPr txBox="1"/>
          <p:nvPr/>
        </p:nvSpPr>
        <p:spPr>
          <a:xfrm>
            <a:off x="282577" y="3886200"/>
            <a:ext cx="3570967" cy="1477328"/>
          </a:xfrm>
          <a:prstGeom prst="rect">
            <a:avLst/>
          </a:prstGeom>
          <a:noFill/>
        </p:spPr>
        <p:txBody>
          <a:bodyPr wrap="square" rtlCol="0">
            <a:spAutoFit/>
          </a:bodyPr>
          <a:lstStyle/>
          <a:p>
            <a:r>
              <a:rPr lang="en-US" b="1" dirty="0" smtClean="0"/>
              <a:t>You got a dagger with someone’s name on it.  Kill them, take their dagger, last man standing wins.  And you don’t know who has your name on their dagger.</a:t>
            </a:r>
            <a:endParaRPr lang="en-US" b="1" dirty="0"/>
          </a:p>
        </p:txBody>
      </p:sp>
      <p:pic>
        <p:nvPicPr>
          <p:cNvPr id="35842" name="Picture 2" descr="http://www.meridian59.co.uk/images/npcs/Roq.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676400"/>
            <a:ext cx="1619250" cy="3419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2362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0004" y="481568"/>
            <a:ext cx="3381375" cy="369332"/>
          </a:xfrm>
          <a:prstGeom prst="rect">
            <a:avLst/>
          </a:prstGeom>
          <a:noFill/>
        </p:spPr>
        <p:txBody>
          <a:bodyPr wrap="square" rtlCol="0">
            <a:spAutoFit/>
          </a:bodyPr>
          <a:lstStyle/>
          <a:p>
            <a:r>
              <a:rPr lang="en-US" b="1" dirty="0" smtClean="0"/>
              <a:t>The </a:t>
            </a:r>
            <a:r>
              <a:rPr lang="en-US" b="1" dirty="0" err="1" smtClean="0"/>
              <a:t>Justicar</a:t>
            </a:r>
            <a:r>
              <a:rPr lang="en-US" b="1" dirty="0" smtClean="0"/>
              <a:t> System</a:t>
            </a:r>
            <a:endParaRPr lang="en-US" b="1" dirty="0"/>
          </a:p>
        </p:txBody>
      </p:sp>
      <p:sp>
        <p:nvSpPr>
          <p:cNvPr id="6" name="TextBox 5"/>
          <p:cNvSpPr txBox="1"/>
          <p:nvPr/>
        </p:nvSpPr>
        <p:spPr>
          <a:xfrm>
            <a:off x="210003" y="1219200"/>
            <a:ext cx="4514397" cy="1200329"/>
          </a:xfrm>
          <a:prstGeom prst="rect">
            <a:avLst/>
          </a:prstGeom>
          <a:noFill/>
        </p:spPr>
        <p:txBody>
          <a:bodyPr wrap="square" rtlCol="0">
            <a:spAutoFit/>
          </a:bodyPr>
          <a:lstStyle/>
          <a:p>
            <a:r>
              <a:rPr lang="en-US" b="1" dirty="0" smtClean="0"/>
              <a:t>Murderers (red-named) and Outlaws (orange-named) had a rough life, but could be pardoned by the </a:t>
            </a:r>
            <a:r>
              <a:rPr lang="en-US" b="1" dirty="0" err="1" smtClean="0"/>
              <a:t>Justicar</a:t>
            </a:r>
            <a:r>
              <a:rPr lang="en-US" b="1" dirty="0" smtClean="0"/>
              <a:t>, a player-elected official who had 10 pardons to grant.</a:t>
            </a:r>
            <a:endParaRPr lang="en-US" b="1" dirty="0"/>
          </a:p>
        </p:txBody>
      </p:sp>
      <p:sp>
        <p:nvSpPr>
          <p:cNvPr id="8" name="TextBox 7"/>
          <p:cNvSpPr txBox="1"/>
          <p:nvPr/>
        </p:nvSpPr>
        <p:spPr>
          <a:xfrm>
            <a:off x="269877" y="2667000"/>
            <a:ext cx="4759323" cy="1200329"/>
          </a:xfrm>
          <a:prstGeom prst="rect">
            <a:avLst/>
          </a:prstGeom>
          <a:noFill/>
        </p:spPr>
        <p:txBody>
          <a:bodyPr wrap="square" rtlCol="0">
            <a:spAutoFit/>
          </a:bodyPr>
          <a:lstStyle/>
          <a:p>
            <a:r>
              <a:rPr lang="en-US" b="1" dirty="0" smtClean="0"/>
              <a:t>One time in 10, the electorate would get complacent and the PK guilds would elect someone who would pardon all the murderers.  Interest in the next election would skyrocket.</a:t>
            </a:r>
            <a:endParaRPr lang="en-US" b="1" dirty="0"/>
          </a:p>
        </p:txBody>
      </p:sp>
      <p:pic>
        <p:nvPicPr>
          <p:cNvPr id="36866" name="Picture 2" descr="http://www.meridian59.co.uk/images/npcs/Caramo.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286000"/>
            <a:ext cx="2162175" cy="36957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07977" y="4153079"/>
            <a:ext cx="4759323" cy="1200329"/>
          </a:xfrm>
          <a:prstGeom prst="rect">
            <a:avLst/>
          </a:prstGeom>
          <a:noFill/>
        </p:spPr>
        <p:txBody>
          <a:bodyPr wrap="square" rtlCol="0">
            <a:spAutoFit/>
          </a:bodyPr>
          <a:lstStyle/>
          <a:p>
            <a:r>
              <a:rPr lang="en-US" b="1" dirty="0" smtClean="0"/>
              <a:t>Most </a:t>
            </a:r>
            <a:r>
              <a:rPr lang="en-US" b="1" dirty="0" err="1" smtClean="0"/>
              <a:t>Pkers</a:t>
            </a:r>
            <a:r>
              <a:rPr lang="en-US" b="1" dirty="0" smtClean="0"/>
              <a:t> would be unable to resist and end up flagged as murderers again before a week went by anyway, so social impact was less dire than most people predicted.</a:t>
            </a:r>
            <a:endParaRPr lang="en-US" b="1" dirty="0"/>
          </a:p>
        </p:txBody>
      </p:sp>
    </p:spTree>
    <p:extLst>
      <p:ext uri="{BB962C8B-B14F-4D97-AF65-F5344CB8AC3E}">
        <p14:creationId xmlns:p14="http://schemas.microsoft.com/office/powerpoint/2010/main" val="34437159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7890" name="Picture 2" descr="http://www.meridian59.com/sshot/COMP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4320" y="1676400"/>
            <a:ext cx="5059680" cy="31623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 y="1981200"/>
            <a:ext cx="3886200" cy="646331"/>
          </a:xfrm>
          <a:prstGeom prst="rect">
            <a:avLst/>
          </a:prstGeom>
          <a:noFill/>
        </p:spPr>
        <p:txBody>
          <a:bodyPr wrap="square" rtlCol="0">
            <a:spAutoFit/>
          </a:bodyPr>
          <a:lstStyle/>
          <a:p>
            <a:r>
              <a:rPr lang="en-US" b="1" dirty="0" smtClean="0"/>
              <a:t>We experimented with events with (badly) hued or rejected art.</a:t>
            </a:r>
            <a:endParaRPr lang="en-US" b="1" dirty="0"/>
          </a:p>
        </p:txBody>
      </p:sp>
      <p:sp>
        <p:nvSpPr>
          <p:cNvPr id="6" name="TextBox 5"/>
          <p:cNvSpPr txBox="1"/>
          <p:nvPr/>
        </p:nvSpPr>
        <p:spPr>
          <a:xfrm>
            <a:off x="12701" y="3124200"/>
            <a:ext cx="3886200" cy="1200329"/>
          </a:xfrm>
          <a:prstGeom prst="rect">
            <a:avLst/>
          </a:prstGeom>
          <a:noFill/>
        </p:spPr>
        <p:txBody>
          <a:bodyPr wrap="square" rtlCol="0">
            <a:spAutoFit/>
          </a:bodyPr>
          <a:lstStyle/>
          <a:p>
            <a:r>
              <a:rPr lang="en-US" b="1" dirty="0" smtClean="0"/>
              <a:t>We quickly learned that players crave something new and different so much that they didn’t care about the art quality.</a:t>
            </a:r>
            <a:endParaRPr lang="en-US" b="1" dirty="0"/>
          </a:p>
        </p:txBody>
      </p:sp>
    </p:spTree>
    <p:extLst>
      <p:ext uri="{BB962C8B-B14F-4D97-AF65-F5344CB8AC3E}">
        <p14:creationId xmlns:p14="http://schemas.microsoft.com/office/powerpoint/2010/main" val="15402691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www.allvatar.com/rex/files/meridian59.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3250312"/>
            <a:ext cx="4343400" cy="269328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77800" y="3250312"/>
            <a:ext cx="4165599" cy="923330"/>
          </a:xfrm>
          <a:prstGeom prst="rect">
            <a:avLst/>
          </a:prstGeom>
          <a:noFill/>
        </p:spPr>
        <p:txBody>
          <a:bodyPr wrap="square" rtlCol="0">
            <a:spAutoFit/>
          </a:bodyPr>
          <a:lstStyle/>
          <a:p>
            <a:r>
              <a:rPr lang="en-US" b="1" dirty="0" smtClean="0"/>
              <a:t>Expansion pack 1 (“Vale of Sorrows”) included new character art.  This allows us to do things like hue clothing.</a:t>
            </a:r>
            <a:endParaRPr lang="en-US" b="1" dirty="0"/>
          </a:p>
        </p:txBody>
      </p:sp>
      <p:pic>
        <p:nvPicPr>
          <p:cNvPr id="40966" name="Picture 6" descr="http://www.jasonbann.com/portals/0/gildenf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28600"/>
            <a:ext cx="4438650" cy="27813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77801" y="4419600"/>
            <a:ext cx="3886200" cy="923330"/>
          </a:xfrm>
          <a:prstGeom prst="rect">
            <a:avLst/>
          </a:prstGeom>
          <a:noFill/>
        </p:spPr>
        <p:txBody>
          <a:bodyPr wrap="square" rtlCol="0">
            <a:spAutoFit/>
          </a:bodyPr>
          <a:lstStyle/>
          <a:p>
            <a:r>
              <a:rPr lang="en-US" b="1" dirty="0" smtClean="0"/>
              <a:t>However, our </a:t>
            </a:r>
            <a:r>
              <a:rPr lang="en-US" b="1" dirty="0" err="1" smtClean="0"/>
              <a:t>playerbase</a:t>
            </a:r>
            <a:r>
              <a:rPr lang="en-US" b="1" dirty="0" smtClean="0"/>
              <a:t> focuses on the fact that the female characters all now have ‘huge, dumpy butts’.</a:t>
            </a:r>
            <a:endParaRPr lang="en-US" b="1" dirty="0"/>
          </a:p>
        </p:txBody>
      </p:sp>
    </p:spTree>
    <p:extLst>
      <p:ext uri="{BB962C8B-B14F-4D97-AF65-F5344CB8AC3E}">
        <p14:creationId xmlns:p14="http://schemas.microsoft.com/office/powerpoint/2010/main" val="690368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6200" y="2743200"/>
            <a:ext cx="60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85800" y="2347503"/>
            <a:ext cx="3810000" cy="15337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12673" y="1895201"/>
            <a:ext cx="6858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198473" y="1442899"/>
            <a:ext cx="1430927" cy="335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653349" y="980800"/>
            <a:ext cx="1430927"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8077200" y="1018901"/>
            <a:ext cx="870313"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a:stCxn id="4" idx="2"/>
          </p:cNvCxnSpPr>
          <p:nvPr/>
        </p:nvCxnSpPr>
        <p:spPr>
          <a:xfrm>
            <a:off x="381000" y="3429000"/>
            <a:ext cx="228600" cy="114300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6200" y="4585063"/>
            <a:ext cx="3276600" cy="923330"/>
          </a:xfrm>
          <a:prstGeom prst="rect">
            <a:avLst/>
          </a:prstGeom>
          <a:noFill/>
        </p:spPr>
        <p:txBody>
          <a:bodyPr wrap="square" rtlCol="0">
            <a:spAutoFit/>
          </a:bodyPr>
          <a:lstStyle/>
          <a:p>
            <a:r>
              <a:rPr lang="en-US" b="1" dirty="0" smtClean="0"/>
              <a:t>The Ancestral Age</a:t>
            </a:r>
          </a:p>
          <a:p>
            <a:r>
              <a:rPr lang="en-US" b="1" dirty="0" smtClean="0"/>
              <a:t>* MUD1 </a:t>
            </a:r>
            <a:r>
              <a:rPr lang="en-US" dirty="0" smtClean="0"/>
              <a:t>(1978)</a:t>
            </a:r>
          </a:p>
          <a:p>
            <a:endParaRPr lang="en-US" dirty="0"/>
          </a:p>
        </p:txBody>
      </p:sp>
    </p:spTree>
    <p:extLst>
      <p:ext uri="{BB962C8B-B14F-4D97-AF65-F5344CB8AC3E}">
        <p14:creationId xmlns:p14="http://schemas.microsoft.com/office/powerpoint/2010/main" val="13443376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1986" name="Picture 2" descr="Queen Venya'cy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0100" y="1342082"/>
            <a:ext cx="2362200" cy="46205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5401" y="1524000"/>
            <a:ext cx="3886200" cy="923330"/>
          </a:xfrm>
          <a:prstGeom prst="rect">
            <a:avLst/>
          </a:prstGeom>
          <a:noFill/>
        </p:spPr>
        <p:txBody>
          <a:bodyPr wrap="square" rtlCol="0">
            <a:spAutoFit/>
          </a:bodyPr>
          <a:lstStyle/>
          <a:p>
            <a:r>
              <a:rPr lang="en-US" b="1" dirty="0" smtClean="0"/>
              <a:t>The second expansion included the ‘Hunters and Necromancers’ scenario, where.</a:t>
            </a:r>
            <a:endParaRPr lang="en-US" b="1" dirty="0"/>
          </a:p>
        </p:txBody>
      </p:sp>
      <p:sp>
        <p:nvSpPr>
          <p:cNvPr id="6" name="TextBox 5"/>
          <p:cNvSpPr txBox="1"/>
          <p:nvPr/>
        </p:nvSpPr>
        <p:spPr>
          <a:xfrm>
            <a:off x="215901" y="2729037"/>
            <a:ext cx="3886200" cy="1200329"/>
          </a:xfrm>
          <a:prstGeom prst="rect">
            <a:avLst/>
          </a:prstGeom>
          <a:noFill/>
        </p:spPr>
        <p:txBody>
          <a:bodyPr wrap="square" rtlCol="0">
            <a:spAutoFit/>
          </a:bodyPr>
          <a:lstStyle/>
          <a:p>
            <a:r>
              <a:rPr lang="en-US" b="1" dirty="0" smtClean="0"/>
              <a:t>Aligning as a necromancer or hunter gave you a powerful weapon, but also meant that if the lich queen died, all of her necromancers would die as well.</a:t>
            </a:r>
            <a:endParaRPr lang="en-US" b="1" dirty="0"/>
          </a:p>
        </p:txBody>
      </p:sp>
      <p:sp>
        <p:nvSpPr>
          <p:cNvPr id="7" name="TextBox 6"/>
          <p:cNvSpPr txBox="1"/>
          <p:nvPr/>
        </p:nvSpPr>
        <p:spPr>
          <a:xfrm>
            <a:off x="381001" y="4114800"/>
            <a:ext cx="3886200" cy="646331"/>
          </a:xfrm>
          <a:prstGeom prst="rect">
            <a:avLst/>
          </a:prstGeom>
          <a:noFill/>
        </p:spPr>
        <p:txBody>
          <a:bodyPr wrap="square" rtlCol="0">
            <a:spAutoFit/>
          </a:bodyPr>
          <a:lstStyle/>
          <a:p>
            <a:r>
              <a:rPr lang="en-US" b="1" dirty="0" smtClean="0"/>
              <a:t>Necromancers and hunters colluded to make this not happen.</a:t>
            </a:r>
            <a:endParaRPr lang="en-US" b="1" dirty="0"/>
          </a:p>
        </p:txBody>
      </p:sp>
      <p:sp>
        <p:nvSpPr>
          <p:cNvPr id="8" name="TextBox 7"/>
          <p:cNvSpPr txBox="1"/>
          <p:nvPr/>
        </p:nvSpPr>
        <p:spPr>
          <a:xfrm>
            <a:off x="685800" y="5029200"/>
            <a:ext cx="3886200" cy="646331"/>
          </a:xfrm>
          <a:prstGeom prst="rect">
            <a:avLst/>
          </a:prstGeom>
          <a:noFill/>
        </p:spPr>
        <p:txBody>
          <a:bodyPr wrap="square" rtlCol="0">
            <a:spAutoFit/>
          </a:bodyPr>
          <a:lstStyle/>
          <a:p>
            <a:r>
              <a:rPr lang="en-US" b="1" dirty="0" smtClean="0"/>
              <a:t>Every now and then, someone would break the rules.</a:t>
            </a:r>
            <a:endParaRPr lang="en-US" b="1" dirty="0"/>
          </a:p>
        </p:txBody>
      </p:sp>
    </p:spTree>
    <p:extLst>
      <p:ext uri="{BB962C8B-B14F-4D97-AF65-F5344CB8AC3E}">
        <p14:creationId xmlns:p14="http://schemas.microsoft.com/office/powerpoint/2010/main" val="30248220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www.neardeathstudios.com/images/01-NDS-165x165.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609600"/>
            <a:ext cx="1571625" cy="157162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133600" y="1534895"/>
            <a:ext cx="3886200" cy="646331"/>
          </a:xfrm>
          <a:prstGeom prst="rect">
            <a:avLst/>
          </a:prstGeom>
          <a:noFill/>
        </p:spPr>
        <p:txBody>
          <a:bodyPr wrap="square" rtlCol="0">
            <a:spAutoFit/>
          </a:bodyPr>
          <a:lstStyle/>
          <a:p>
            <a:r>
              <a:rPr lang="en-US" b="1" dirty="0" smtClean="0"/>
              <a:t>In 2002, Rob Ellis and Brian Green bought the game from 3DO for cheap.</a:t>
            </a:r>
            <a:endParaRPr lang="en-US" b="1" dirty="0"/>
          </a:p>
        </p:txBody>
      </p:sp>
      <p:sp>
        <p:nvSpPr>
          <p:cNvPr id="6" name="TextBox 5"/>
          <p:cNvSpPr txBox="1"/>
          <p:nvPr/>
        </p:nvSpPr>
        <p:spPr>
          <a:xfrm>
            <a:off x="2209800" y="609599"/>
            <a:ext cx="3886200" cy="646331"/>
          </a:xfrm>
          <a:prstGeom prst="rect">
            <a:avLst/>
          </a:prstGeom>
          <a:noFill/>
        </p:spPr>
        <p:txBody>
          <a:bodyPr wrap="square" rtlCol="0">
            <a:spAutoFit/>
          </a:bodyPr>
          <a:lstStyle/>
          <a:p>
            <a:r>
              <a:rPr lang="en-US" b="1" dirty="0" smtClean="0"/>
              <a:t>3DO shut down Meridian 59 on August 31, 2000.</a:t>
            </a:r>
            <a:endParaRPr lang="en-US" b="1" dirty="0"/>
          </a:p>
        </p:txBody>
      </p:sp>
      <p:sp>
        <p:nvSpPr>
          <p:cNvPr id="7" name="TextBox 6"/>
          <p:cNvSpPr txBox="1"/>
          <p:nvPr/>
        </p:nvSpPr>
        <p:spPr>
          <a:xfrm>
            <a:off x="2209800" y="2514600"/>
            <a:ext cx="3886200" cy="646331"/>
          </a:xfrm>
          <a:prstGeom prst="rect">
            <a:avLst/>
          </a:prstGeom>
          <a:noFill/>
        </p:spPr>
        <p:txBody>
          <a:bodyPr wrap="square" rtlCol="0">
            <a:spAutoFit/>
          </a:bodyPr>
          <a:lstStyle/>
          <a:p>
            <a:r>
              <a:rPr lang="en-US" b="1" dirty="0" smtClean="0"/>
              <a:t>Desperate fans trying to save their game actually complicated the issue.</a:t>
            </a:r>
            <a:endParaRPr lang="en-US" b="1" dirty="0"/>
          </a:p>
        </p:txBody>
      </p:sp>
      <p:pic>
        <p:nvPicPr>
          <p:cNvPr id="8" name="Picture 4" descr="http://sphotos-b.xx.fbcdn.net/hphotos-snc6/205450_1017367032824_3112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493930"/>
            <a:ext cx="952500" cy="1524001"/>
          </a:xfrm>
          <a:prstGeom prst="rect">
            <a:avLst/>
          </a:prstGeom>
          <a:noFill/>
          <a:extLst>
            <a:ext uri="{909E8E84-426E-40DD-AFC4-6F175D3DCCD1}">
              <a14:hiddenFill xmlns:a14="http://schemas.microsoft.com/office/drawing/2010/main">
                <a:solidFill>
                  <a:srgbClr val="FFFFFF"/>
                </a:solidFill>
              </a14:hiddenFill>
            </a:ext>
          </a:extLst>
        </p:spPr>
      </p:pic>
      <p:pic>
        <p:nvPicPr>
          <p:cNvPr id="43012" name="Picture 4" descr="https://encrypted-tbn0.gstatic.com/images?q=tbn:ANd9GcQwODWketVphOLG7F_qFunKLiqJa_PJde_omdbZYzoPa82N4W8Yl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8712" y="493930"/>
            <a:ext cx="979488" cy="157806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235200" y="3505200"/>
            <a:ext cx="3886200" cy="369332"/>
          </a:xfrm>
          <a:prstGeom prst="rect">
            <a:avLst/>
          </a:prstGeom>
          <a:noFill/>
        </p:spPr>
        <p:txBody>
          <a:bodyPr wrap="square" rtlCol="0">
            <a:spAutoFit/>
          </a:bodyPr>
          <a:lstStyle/>
          <a:p>
            <a:r>
              <a:rPr lang="en-US" b="1" dirty="0" smtClean="0"/>
              <a:t>3DO would go out of business in 2003.</a:t>
            </a:r>
            <a:endParaRPr lang="en-US" b="1" dirty="0"/>
          </a:p>
        </p:txBody>
      </p:sp>
    </p:spTree>
    <p:extLst>
      <p:ext uri="{BB962C8B-B14F-4D97-AF65-F5344CB8AC3E}">
        <p14:creationId xmlns:p14="http://schemas.microsoft.com/office/powerpoint/2010/main" val="2550349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www.meridian59.com/sshot/large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 y="304800"/>
            <a:ext cx="4145280" cy="2590800"/>
          </a:xfrm>
          <a:prstGeom prst="rect">
            <a:avLst/>
          </a:prstGeom>
          <a:noFill/>
          <a:extLst>
            <a:ext uri="{909E8E84-426E-40DD-AFC4-6F175D3DCCD1}">
              <a14:hiddenFill xmlns:a14="http://schemas.microsoft.com/office/drawing/2010/main">
                <a:solidFill>
                  <a:srgbClr val="FFFFFF"/>
                </a:solidFill>
              </a14:hiddenFill>
            </a:ext>
          </a:extLst>
        </p:spPr>
      </p:pic>
      <p:pic>
        <p:nvPicPr>
          <p:cNvPr id="45060" name="Picture 4" descr="http://www.meridian59.com/sshot/large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8700" y="304800"/>
            <a:ext cx="4343400" cy="2714625"/>
          </a:xfrm>
          <a:prstGeom prst="rect">
            <a:avLst/>
          </a:prstGeom>
          <a:noFill/>
          <a:extLst>
            <a:ext uri="{909E8E84-426E-40DD-AFC4-6F175D3DCCD1}">
              <a14:hiddenFill xmlns:a14="http://schemas.microsoft.com/office/drawing/2010/main">
                <a:solidFill>
                  <a:srgbClr val="FFFFFF"/>
                </a:solidFill>
              </a14:hiddenFill>
            </a:ext>
          </a:extLst>
        </p:spPr>
      </p:pic>
      <p:pic>
        <p:nvPicPr>
          <p:cNvPr id="45062" name="Picture 6" descr="http://www.meridian59.com/sshot/large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76600"/>
            <a:ext cx="4191000" cy="26193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648200" y="3429000"/>
            <a:ext cx="4191000" cy="1200329"/>
          </a:xfrm>
          <a:prstGeom prst="rect">
            <a:avLst/>
          </a:prstGeom>
          <a:noFill/>
        </p:spPr>
        <p:txBody>
          <a:bodyPr wrap="square" rtlCol="0">
            <a:spAutoFit/>
          </a:bodyPr>
          <a:lstStyle/>
          <a:p>
            <a:r>
              <a:rPr lang="en-US" b="1" dirty="0" smtClean="0"/>
              <a:t>In 2004, they offered a new engine, capable of awesome features like dynamic lighting, </a:t>
            </a:r>
            <a:r>
              <a:rPr lang="en-US" b="1" dirty="0" err="1" smtClean="0"/>
              <a:t>rebindable</a:t>
            </a:r>
            <a:r>
              <a:rPr lang="en-US" b="1" dirty="0" smtClean="0"/>
              <a:t> keys, </a:t>
            </a:r>
            <a:r>
              <a:rPr lang="en-US" b="1" dirty="0" err="1" smtClean="0"/>
              <a:t>mouselook</a:t>
            </a:r>
            <a:r>
              <a:rPr lang="en-US" b="1" dirty="0" smtClean="0"/>
              <a:t>, and hardware acceleration.</a:t>
            </a:r>
            <a:endParaRPr lang="en-US" b="1" dirty="0"/>
          </a:p>
        </p:txBody>
      </p:sp>
      <p:sp>
        <p:nvSpPr>
          <p:cNvPr id="8" name="TextBox 7"/>
          <p:cNvSpPr txBox="1"/>
          <p:nvPr/>
        </p:nvSpPr>
        <p:spPr>
          <a:xfrm>
            <a:off x="4660900" y="4990056"/>
            <a:ext cx="4191000" cy="646331"/>
          </a:xfrm>
          <a:prstGeom prst="rect">
            <a:avLst/>
          </a:prstGeom>
          <a:noFill/>
        </p:spPr>
        <p:txBody>
          <a:bodyPr wrap="square" rtlCol="0">
            <a:spAutoFit/>
          </a:bodyPr>
          <a:lstStyle/>
          <a:p>
            <a:r>
              <a:rPr lang="en-US" b="1" dirty="0" smtClean="0"/>
              <a:t>Note that this is 8 years after Quake came out.</a:t>
            </a:r>
            <a:endParaRPr lang="en-US" b="1" dirty="0"/>
          </a:p>
        </p:txBody>
      </p:sp>
    </p:spTree>
    <p:extLst>
      <p:ext uri="{BB962C8B-B14F-4D97-AF65-F5344CB8AC3E}">
        <p14:creationId xmlns:p14="http://schemas.microsoft.com/office/powerpoint/2010/main" val="32237349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27167910ab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33600"/>
            <a:ext cx="4362450" cy="281940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800600" y="2514600"/>
            <a:ext cx="3886200" cy="646331"/>
          </a:xfrm>
          <a:prstGeom prst="rect">
            <a:avLst/>
          </a:prstGeom>
          <a:noFill/>
        </p:spPr>
        <p:txBody>
          <a:bodyPr wrap="square" rtlCol="0">
            <a:spAutoFit/>
          </a:bodyPr>
          <a:lstStyle/>
          <a:p>
            <a:r>
              <a:rPr lang="en-US" b="1" dirty="0" smtClean="0"/>
              <a:t>In </a:t>
            </a:r>
            <a:r>
              <a:rPr lang="en-US" b="1" dirty="0" smtClean="0">
                <a:solidFill>
                  <a:srgbClr val="FF0000"/>
                </a:solidFill>
              </a:rPr>
              <a:t>2008</a:t>
            </a:r>
            <a:r>
              <a:rPr lang="en-US" b="1" dirty="0" smtClean="0"/>
              <a:t>, a Nude Patch was released for the game.</a:t>
            </a:r>
            <a:endParaRPr lang="en-US" b="1" dirty="0"/>
          </a:p>
        </p:txBody>
      </p:sp>
    </p:spTree>
    <p:extLst>
      <p:ext uri="{BB962C8B-B14F-4D97-AF65-F5344CB8AC3E}">
        <p14:creationId xmlns:p14="http://schemas.microsoft.com/office/powerpoint/2010/main" val="3763274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33600" y="1534895"/>
            <a:ext cx="3886200" cy="923330"/>
          </a:xfrm>
          <a:prstGeom prst="rect">
            <a:avLst/>
          </a:prstGeom>
          <a:noFill/>
        </p:spPr>
        <p:txBody>
          <a:bodyPr wrap="square" rtlCol="0">
            <a:spAutoFit/>
          </a:bodyPr>
          <a:lstStyle/>
          <a:p>
            <a:r>
              <a:rPr lang="en-US" b="1" dirty="0" smtClean="0"/>
              <a:t>The </a:t>
            </a:r>
            <a:r>
              <a:rPr lang="en-US" b="1" dirty="0" err="1" smtClean="0"/>
              <a:t>Kirmse</a:t>
            </a:r>
            <a:r>
              <a:rPr lang="en-US" b="1" dirty="0" smtClean="0"/>
              <a:t> brothers reacquired the rights.  They have put the game up as a pure free-play experience.</a:t>
            </a:r>
            <a:endParaRPr lang="en-US" b="1" dirty="0"/>
          </a:p>
        </p:txBody>
      </p:sp>
      <p:sp>
        <p:nvSpPr>
          <p:cNvPr id="6" name="TextBox 5"/>
          <p:cNvSpPr txBox="1"/>
          <p:nvPr/>
        </p:nvSpPr>
        <p:spPr>
          <a:xfrm>
            <a:off x="2209800" y="609599"/>
            <a:ext cx="3886200" cy="369332"/>
          </a:xfrm>
          <a:prstGeom prst="rect">
            <a:avLst/>
          </a:prstGeom>
          <a:noFill/>
        </p:spPr>
        <p:txBody>
          <a:bodyPr wrap="square" rtlCol="0">
            <a:spAutoFit/>
          </a:bodyPr>
          <a:lstStyle/>
          <a:p>
            <a:r>
              <a:rPr lang="en-US" b="1" dirty="0" smtClean="0"/>
              <a:t>In 2010, NDS closed their doors.</a:t>
            </a:r>
            <a:endParaRPr lang="en-US" b="1" dirty="0"/>
          </a:p>
        </p:txBody>
      </p:sp>
      <p:sp>
        <p:nvSpPr>
          <p:cNvPr id="7" name="TextBox 6"/>
          <p:cNvSpPr txBox="1"/>
          <p:nvPr/>
        </p:nvSpPr>
        <p:spPr>
          <a:xfrm>
            <a:off x="2095500" y="2667000"/>
            <a:ext cx="3886200" cy="646331"/>
          </a:xfrm>
          <a:prstGeom prst="rect">
            <a:avLst/>
          </a:prstGeom>
          <a:noFill/>
        </p:spPr>
        <p:txBody>
          <a:bodyPr wrap="square" rtlCol="0">
            <a:spAutoFit/>
          </a:bodyPr>
          <a:lstStyle/>
          <a:p>
            <a:r>
              <a:rPr lang="en-US" b="1" dirty="0" smtClean="0"/>
              <a:t>On September 27</a:t>
            </a:r>
            <a:r>
              <a:rPr lang="en-US" b="1" baseline="30000" dirty="0" smtClean="0"/>
              <a:t>th</a:t>
            </a:r>
            <a:r>
              <a:rPr lang="en-US" b="1" dirty="0" smtClean="0"/>
              <a:t>, 2012, they released the game as open source.</a:t>
            </a:r>
            <a:endParaRPr lang="en-US" b="1" dirty="0"/>
          </a:p>
        </p:txBody>
      </p:sp>
      <p:pic>
        <p:nvPicPr>
          <p:cNvPr id="9" name="Picture 2" descr="http://www.tipovers.org/chris-kirm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567810"/>
            <a:ext cx="11811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t0.gstatic.com/images?q=tbn:ANd9GcTWTyi3oR0-neRWNLtEnaVgu6_EWB-CL4eMdyplzfMZL1IgPquZd2P4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528206"/>
            <a:ext cx="1219200" cy="1507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8314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6200" y="2743200"/>
            <a:ext cx="60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85800" y="2347503"/>
            <a:ext cx="3810000" cy="15337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12673" y="1895201"/>
            <a:ext cx="6858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198473" y="1442899"/>
            <a:ext cx="1430927" cy="335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653349" y="980800"/>
            <a:ext cx="1430927"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8077200" y="1018901"/>
            <a:ext cx="870313"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1219200" y="3881300"/>
            <a:ext cx="0" cy="42155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18009" y="4191000"/>
            <a:ext cx="3772989" cy="2031325"/>
          </a:xfrm>
          <a:prstGeom prst="rect">
            <a:avLst/>
          </a:prstGeom>
          <a:noFill/>
        </p:spPr>
        <p:txBody>
          <a:bodyPr wrap="square" rtlCol="0">
            <a:spAutoFit/>
          </a:bodyPr>
          <a:lstStyle/>
          <a:p>
            <a:r>
              <a:rPr lang="en-US" b="1" dirty="0" smtClean="0"/>
              <a:t>The Portal Age</a:t>
            </a:r>
          </a:p>
          <a:p>
            <a:pPr marL="285750" indent="-285750">
              <a:buFont typeface="Arial" charset="0"/>
              <a:buChar char="•"/>
            </a:pPr>
            <a:r>
              <a:rPr lang="en-US" b="1" dirty="0" smtClean="0"/>
              <a:t>Islands of </a:t>
            </a:r>
            <a:r>
              <a:rPr lang="en-US" b="1" dirty="0" err="1" smtClean="0"/>
              <a:t>Kesmai</a:t>
            </a:r>
            <a:r>
              <a:rPr lang="en-US" b="1" dirty="0" smtClean="0"/>
              <a:t> </a:t>
            </a:r>
            <a:r>
              <a:rPr lang="en-US" dirty="0" smtClean="0"/>
              <a:t>(1984)</a:t>
            </a:r>
          </a:p>
          <a:p>
            <a:pPr marL="285750" indent="-285750">
              <a:buFont typeface="Arial" charset="0"/>
              <a:buChar char="•"/>
            </a:pPr>
            <a:r>
              <a:rPr lang="en-US" b="1" dirty="0" smtClean="0"/>
              <a:t>Habitat</a:t>
            </a:r>
            <a:r>
              <a:rPr lang="en-US" dirty="0" smtClean="0"/>
              <a:t> (1985)</a:t>
            </a:r>
          </a:p>
          <a:p>
            <a:pPr marL="285750" indent="-285750">
              <a:buFont typeface="Arial" charset="0"/>
              <a:buChar char="•"/>
            </a:pPr>
            <a:r>
              <a:rPr lang="en-US" b="1" dirty="0" smtClean="0"/>
              <a:t>Gemstone</a:t>
            </a:r>
            <a:r>
              <a:rPr lang="en-US" dirty="0" smtClean="0"/>
              <a:t> (1987)</a:t>
            </a:r>
          </a:p>
          <a:p>
            <a:pPr marL="285750" indent="-285750">
              <a:buFont typeface="Arial" charset="0"/>
              <a:buChar char="•"/>
            </a:pPr>
            <a:r>
              <a:rPr lang="en-US" b="1" dirty="0" smtClean="0"/>
              <a:t>Dragon’s Gate</a:t>
            </a:r>
            <a:r>
              <a:rPr lang="en-US" dirty="0" smtClean="0"/>
              <a:t> (1990)</a:t>
            </a:r>
          </a:p>
          <a:p>
            <a:pPr marL="285750" indent="-285750">
              <a:buFont typeface="Arial" charset="0"/>
              <a:buChar char="•"/>
            </a:pPr>
            <a:r>
              <a:rPr lang="en-US" b="1" dirty="0" smtClean="0"/>
              <a:t>The Imagination Network </a:t>
            </a:r>
            <a:r>
              <a:rPr lang="en-US" dirty="0" smtClean="0"/>
              <a:t>(1993)</a:t>
            </a:r>
          </a:p>
          <a:p>
            <a:endParaRPr lang="en-US" dirty="0"/>
          </a:p>
        </p:txBody>
      </p:sp>
    </p:spTree>
    <p:extLst>
      <p:ext uri="{BB962C8B-B14F-4D97-AF65-F5344CB8AC3E}">
        <p14:creationId xmlns:p14="http://schemas.microsoft.com/office/powerpoint/2010/main" val="17865216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6200" y="2743200"/>
            <a:ext cx="60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85800" y="2347503"/>
            <a:ext cx="3810000" cy="15337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12673" y="1895201"/>
            <a:ext cx="6858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198473" y="1442899"/>
            <a:ext cx="1430927" cy="335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653349" y="980800"/>
            <a:ext cx="1430927"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8077200" y="1018901"/>
            <a:ext cx="870313"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flipH="1">
            <a:off x="3581400" y="4038600"/>
            <a:ext cx="914400" cy="45720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37903" y="4191000"/>
            <a:ext cx="3772989" cy="2031325"/>
          </a:xfrm>
          <a:prstGeom prst="rect">
            <a:avLst/>
          </a:prstGeom>
          <a:noFill/>
        </p:spPr>
        <p:txBody>
          <a:bodyPr wrap="square" rtlCol="0">
            <a:spAutoFit/>
          </a:bodyPr>
          <a:lstStyle/>
          <a:p>
            <a:r>
              <a:rPr lang="en-US" b="1" dirty="0" smtClean="0"/>
              <a:t>The Unmetered Age</a:t>
            </a:r>
          </a:p>
          <a:p>
            <a:pPr marL="285750" indent="-285750">
              <a:buFont typeface="Arial" charset="0"/>
              <a:buChar char="•"/>
            </a:pPr>
            <a:r>
              <a:rPr lang="en-US" b="1" dirty="0" smtClean="0"/>
              <a:t>Meridian 59 </a:t>
            </a:r>
            <a:r>
              <a:rPr lang="en-US" dirty="0" smtClean="0"/>
              <a:t>(1996)</a:t>
            </a:r>
          </a:p>
          <a:p>
            <a:pPr marL="285750" indent="-285750">
              <a:buFont typeface="Arial" charset="0"/>
              <a:buChar char="•"/>
            </a:pPr>
            <a:r>
              <a:rPr lang="en-US" b="1" dirty="0" smtClean="0"/>
              <a:t>The Realm </a:t>
            </a:r>
            <a:r>
              <a:rPr lang="en-US" dirty="0" smtClean="0"/>
              <a:t>(1996)</a:t>
            </a:r>
          </a:p>
          <a:p>
            <a:pPr marL="285750" indent="-285750">
              <a:buFont typeface="Arial" charset="0"/>
              <a:buChar char="•"/>
            </a:pPr>
            <a:r>
              <a:rPr lang="en-US" b="1" dirty="0" smtClean="0"/>
              <a:t>Dark Sun Online </a:t>
            </a:r>
            <a:r>
              <a:rPr lang="en-US" dirty="0" smtClean="0"/>
              <a:t>(1996)</a:t>
            </a:r>
          </a:p>
          <a:p>
            <a:pPr marL="285750" indent="-285750">
              <a:buFont typeface="Arial" charset="0"/>
              <a:buChar char="•"/>
            </a:pPr>
            <a:r>
              <a:rPr lang="en-US" b="1" dirty="0" err="1" smtClean="0"/>
              <a:t>Furcadia</a:t>
            </a:r>
            <a:r>
              <a:rPr lang="en-US" b="1" dirty="0" smtClean="0"/>
              <a:t> </a:t>
            </a:r>
            <a:r>
              <a:rPr lang="en-US" dirty="0" smtClean="0"/>
              <a:t>(1996)</a:t>
            </a:r>
          </a:p>
          <a:p>
            <a:pPr marL="285750" indent="-285750">
              <a:buFont typeface="Arial" charset="0"/>
              <a:buChar char="•"/>
            </a:pPr>
            <a:r>
              <a:rPr lang="en-US" b="1" dirty="0" err="1" smtClean="0"/>
              <a:t>Underlight</a:t>
            </a:r>
            <a:r>
              <a:rPr lang="en-US" b="1" dirty="0" smtClean="0"/>
              <a:t> </a:t>
            </a:r>
            <a:r>
              <a:rPr lang="en-US" dirty="0" smtClean="0"/>
              <a:t>(1996)</a:t>
            </a:r>
          </a:p>
          <a:p>
            <a:endParaRPr lang="en-US" dirty="0"/>
          </a:p>
        </p:txBody>
      </p:sp>
    </p:spTree>
    <p:extLst>
      <p:ext uri="{BB962C8B-B14F-4D97-AF65-F5344CB8AC3E}">
        <p14:creationId xmlns:p14="http://schemas.microsoft.com/office/powerpoint/2010/main" val="30954558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6200" y="2743200"/>
            <a:ext cx="60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85800" y="2347503"/>
            <a:ext cx="3810000" cy="15337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12673" y="1895201"/>
            <a:ext cx="6858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198473" y="1442899"/>
            <a:ext cx="1430927" cy="335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653349" y="980800"/>
            <a:ext cx="1430927"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8077200" y="1018901"/>
            <a:ext cx="870313"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flipH="1">
            <a:off x="3581400" y="4703742"/>
            <a:ext cx="1647554" cy="91958"/>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72737" y="3962400"/>
            <a:ext cx="3772989" cy="2308324"/>
          </a:xfrm>
          <a:prstGeom prst="rect">
            <a:avLst/>
          </a:prstGeom>
          <a:noFill/>
        </p:spPr>
        <p:txBody>
          <a:bodyPr wrap="square" rtlCol="0">
            <a:spAutoFit/>
          </a:bodyPr>
          <a:lstStyle/>
          <a:p>
            <a:r>
              <a:rPr lang="en-US" b="1" dirty="0" smtClean="0"/>
              <a:t>The Massive Age</a:t>
            </a:r>
          </a:p>
          <a:p>
            <a:pPr marL="285750" indent="-285750">
              <a:buFont typeface="Arial" charset="0"/>
              <a:buChar char="•"/>
            </a:pPr>
            <a:r>
              <a:rPr lang="en-US" b="1" dirty="0" err="1" smtClean="0"/>
              <a:t>Ultima</a:t>
            </a:r>
            <a:r>
              <a:rPr lang="en-US" b="1" dirty="0" smtClean="0"/>
              <a:t> Online </a:t>
            </a:r>
            <a:r>
              <a:rPr lang="en-US" dirty="0" smtClean="0"/>
              <a:t>(1997) </a:t>
            </a:r>
          </a:p>
          <a:p>
            <a:pPr marL="285750" indent="-285750">
              <a:buFont typeface="Arial" charset="0"/>
              <a:buChar char="•"/>
            </a:pPr>
            <a:r>
              <a:rPr lang="en-US" b="1" dirty="0" err="1" smtClean="0"/>
              <a:t>Everquest</a:t>
            </a:r>
            <a:r>
              <a:rPr lang="en-US" b="1" dirty="0" smtClean="0"/>
              <a:t> </a:t>
            </a:r>
            <a:r>
              <a:rPr lang="en-US" dirty="0" smtClean="0"/>
              <a:t>(1999)</a:t>
            </a:r>
          </a:p>
          <a:p>
            <a:pPr marL="285750" indent="-285750">
              <a:buFont typeface="Arial" charset="0"/>
              <a:buChar char="•"/>
            </a:pPr>
            <a:r>
              <a:rPr lang="en-US" b="1" dirty="0" smtClean="0"/>
              <a:t>Asheron’s Call </a:t>
            </a:r>
            <a:r>
              <a:rPr lang="en-US" dirty="0" smtClean="0"/>
              <a:t>(1999)</a:t>
            </a:r>
          </a:p>
          <a:p>
            <a:pPr marL="285750" indent="-285750">
              <a:buFont typeface="Arial" charset="0"/>
              <a:buChar char="•"/>
            </a:pPr>
            <a:r>
              <a:rPr lang="en-US" b="1" dirty="0" smtClean="0"/>
              <a:t>Dark Age of Camelot </a:t>
            </a:r>
            <a:r>
              <a:rPr lang="en-US" dirty="0" smtClean="0"/>
              <a:t>(2001)</a:t>
            </a:r>
          </a:p>
          <a:p>
            <a:pPr marL="285750" indent="-285750">
              <a:buFont typeface="Arial" charset="0"/>
              <a:buChar char="•"/>
            </a:pPr>
            <a:r>
              <a:rPr lang="en-US" b="1" dirty="0" err="1" smtClean="0"/>
              <a:t>Shadowbane</a:t>
            </a:r>
            <a:r>
              <a:rPr lang="en-US" b="1" dirty="0" smtClean="0"/>
              <a:t> </a:t>
            </a:r>
            <a:r>
              <a:rPr lang="en-US" dirty="0" smtClean="0"/>
              <a:t>(2003)</a:t>
            </a:r>
          </a:p>
          <a:p>
            <a:pPr marL="285750" indent="-285750">
              <a:buFont typeface="Arial" charset="0"/>
              <a:buChar char="•"/>
            </a:pPr>
            <a:r>
              <a:rPr lang="en-US" b="1" dirty="0" smtClean="0"/>
              <a:t>Star Wars Galaxies</a:t>
            </a:r>
            <a:r>
              <a:rPr lang="en-US" dirty="0" smtClean="0"/>
              <a:t> (2003)</a:t>
            </a:r>
          </a:p>
          <a:p>
            <a:endParaRPr lang="en-US" dirty="0"/>
          </a:p>
        </p:txBody>
      </p:sp>
    </p:spTree>
    <p:extLst>
      <p:ext uri="{BB962C8B-B14F-4D97-AF65-F5344CB8AC3E}">
        <p14:creationId xmlns:p14="http://schemas.microsoft.com/office/powerpoint/2010/main" val="36542330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6200" y="2743200"/>
            <a:ext cx="60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85800" y="2347503"/>
            <a:ext cx="3810000" cy="15337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12673" y="1895201"/>
            <a:ext cx="685800" cy="2438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198473" y="1442899"/>
            <a:ext cx="1430927" cy="335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653349" y="980800"/>
            <a:ext cx="1430927"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8077200" y="1018901"/>
            <a:ext cx="870313" cy="427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flipH="1" flipV="1">
            <a:off x="3581400" y="4795700"/>
            <a:ext cx="3048000" cy="182362"/>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72737" y="3962400"/>
            <a:ext cx="3772989" cy="2308324"/>
          </a:xfrm>
          <a:prstGeom prst="rect">
            <a:avLst/>
          </a:prstGeom>
          <a:noFill/>
        </p:spPr>
        <p:txBody>
          <a:bodyPr wrap="square" rtlCol="0">
            <a:spAutoFit/>
          </a:bodyPr>
          <a:lstStyle/>
          <a:p>
            <a:r>
              <a:rPr lang="en-US" b="1" dirty="0" smtClean="0"/>
              <a:t>The Post-</a:t>
            </a:r>
            <a:r>
              <a:rPr lang="en-US" b="1" dirty="0" err="1" smtClean="0"/>
              <a:t>WoW</a:t>
            </a:r>
            <a:r>
              <a:rPr lang="en-US" b="1" dirty="0" smtClean="0"/>
              <a:t> Age</a:t>
            </a:r>
          </a:p>
          <a:p>
            <a:pPr marL="285750" indent="-285750">
              <a:buFont typeface="Arial" charset="0"/>
              <a:buChar char="•"/>
            </a:pPr>
            <a:r>
              <a:rPr lang="en-US" b="1" dirty="0" smtClean="0"/>
              <a:t>World of </a:t>
            </a:r>
            <a:r>
              <a:rPr lang="en-US" b="1" dirty="0" err="1" smtClean="0"/>
              <a:t>Warcraft</a:t>
            </a:r>
            <a:r>
              <a:rPr lang="en-US" b="1" dirty="0" smtClean="0"/>
              <a:t> </a:t>
            </a:r>
            <a:r>
              <a:rPr lang="en-US" dirty="0" smtClean="0"/>
              <a:t>(2004) </a:t>
            </a:r>
          </a:p>
          <a:p>
            <a:pPr marL="285750" indent="-285750">
              <a:buFont typeface="Arial" charset="0"/>
              <a:buChar char="•"/>
            </a:pPr>
            <a:r>
              <a:rPr lang="en-US" b="1" dirty="0" smtClean="0"/>
              <a:t>Guild Wars</a:t>
            </a:r>
            <a:r>
              <a:rPr lang="en-US" dirty="0" smtClean="0"/>
              <a:t> (2005)</a:t>
            </a:r>
          </a:p>
          <a:p>
            <a:pPr marL="285750" indent="-285750">
              <a:buFont typeface="Arial" charset="0"/>
              <a:buChar char="•"/>
            </a:pPr>
            <a:r>
              <a:rPr lang="en-US" b="1" dirty="0" smtClean="0"/>
              <a:t>Lord of the Rings Online </a:t>
            </a:r>
            <a:r>
              <a:rPr lang="en-US" dirty="0" smtClean="0"/>
              <a:t>(2007)</a:t>
            </a:r>
          </a:p>
          <a:p>
            <a:pPr marL="285750" indent="-285750">
              <a:buFont typeface="Arial" charset="0"/>
              <a:buChar char="•"/>
            </a:pPr>
            <a:r>
              <a:rPr lang="en-US" b="1" dirty="0" err="1" smtClean="0"/>
              <a:t>Warhammer</a:t>
            </a:r>
            <a:r>
              <a:rPr lang="en-US" b="1" dirty="0" smtClean="0"/>
              <a:t> Online</a:t>
            </a:r>
            <a:r>
              <a:rPr lang="en-US" dirty="0" smtClean="0"/>
              <a:t> (2008)</a:t>
            </a:r>
          </a:p>
          <a:p>
            <a:pPr marL="285750" indent="-285750">
              <a:buFont typeface="Arial" charset="0"/>
              <a:buChar char="•"/>
            </a:pPr>
            <a:r>
              <a:rPr lang="en-US" b="1" dirty="0" smtClean="0"/>
              <a:t>Star Wars: The Old Republic </a:t>
            </a:r>
            <a:r>
              <a:rPr lang="en-US" dirty="0" smtClean="0"/>
              <a:t>(2011)</a:t>
            </a:r>
          </a:p>
          <a:p>
            <a:pPr marL="285750" indent="-285750">
              <a:buFont typeface="Arial" charset="0"/>
              <a:buChar char="•"/>
            </a:pPr>
            <a:endParaRPr lang="en-US" dirty="0" smtClean="0"/>
          </a:p>
          <a:p>
            <a:endParaRPr lang="en-US" dirty="0"/>
          </a:p>
        </p:txBody>
      </p:sp>
    </p:spTree>
    <p:extLst>
      <p:ext uri="{BB962C8B-B14F-4D97-AF65-F5344CB8AC3E}">
        <p14:creationId xmlns:p14="http://schemas.microsoft.com/office/powerpoint/2010/main" val="18980221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2533</TotalTime>
  <Words>2530</Words>
  <Application>Microsoft Office PowerPoint</Application>
  <PresentationFormat>On-screen Show (4:3)</PresentationFormat>
  <Paragraphs>194</Paragraphs>
  <Slides>54</Slides>
  <Notes>0</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Damion</dc:creator>
  <cp:lastModifiedBy>Damion</cp:lastModifiedBy>
  <cp:revision>32</cp:revision>
  <dcterms:created xsi:type="dcterms:W3CDTF">2012-10-06T00:29:54Z</dcterms:created>
  <dcterms:modified xsi:type="dcterms:W3CDTF">2012-10-07T18:43:32Z</dcterms:modified>
</cp:coreProperties>
</file>