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8" r:id="rId2"/>
    <p:sldId id="268" r:id="rId3"/>
    <p:sldId id="309" r:id="rId4"/>
    <p:sldId id="276" r:id="rId5"/>
    <p:sldId id="296" r:id="rId6"/>
    <p:sldId id="270" r:id="rId7"/>
    <p:sldId id="310" r:id="rId8"/>
    <p:sldId id="311" r:id="rId9"/>
    <p:sldId id="315" r:id="rId10"/>
    <p:sldId id="313" r:id="rId11"/>
    <p:sldId id="312" r:id="rId12"/>
    <p:sldId id="314" r:id="rId13"/>
    <p:sldId id="317" r:id="rId14"/>
    <p:sldId id="316" r:id="rId15"/>
    <p:sldId id="318" r:id="rId16"/>
    <p:sldId id="319" r:id="rId17"/>
    <p:sldId id="320" r:id="rId18"/>
    <p:sldId id="321" r:id="rId19"/>
    <p:sldId id="322" r:id="rId20"/>
    <p:sldId id="308" r:id="rId21"/>
    <p:sldId id="324" r:id="rId22"/>
    <p:sldId id="323" r:id="rId23"/>
    <p:sldId id="325" r:id="rId24"/>
    <p:sldId id="326" r:id="rId25"/>
    <p:sldId id="327" r:id="rId26"/>
    <p:sldId id="328" r:id="rId27"/>
    <p:sldId id="329" r:id="rId28"/>
    <p:sldId id="342" r:id="rId29"/>
    <p:sldId id="344" r:id="rId30"/>
    <p:sldId id="343" r:id="rId31"/>
    <p:sldId id="334" r:id="rId32"/>
    <p:sldId id="331" r:id="rId33"/>
    <p:sldId id="297" r:id="rId34"/>
    <p:sldId id="332" r:id="rId35"/>
    <p:sldId id="333" r:id="rId36"/>
    <p:sldId id="345" r:id="rId37"/>
    <p:sldId id="335" r:id="rId38"/>
    <p:sldId id="336" r:id="rId39"/>
    <p:sldId id="337" r:id="rId40"/>
    <p:sldId id="340" r:id="rId41"/>
    <p:sldId id="341" r:id="rId42"/>
    <p:sldId id="339" r:id="rId43"/>
  </p:sldIdLst>
  <p:sldSz cx="14630400" cy="8229600"/>
  <p:notesSz cx="6858000" cy="9144000"/>
  <p:defaultTextStyle>
    <a:defPPr>
      <a:defRPr lang="en-US"/>
    </a:defPPr>
    <a:lvl1pPr algn="l" defTabSz="1304925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652463" indent="-195263" algn="l" defTabSz="1304925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304925" indent="-390525" algn="l" defTabSz="1304925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958975" indent="-587375" algn="l" defTabSz="1304925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2611438" indent="-782638" algn="l" defTabSz="1304925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9F10"/>
    <a:srgbClr val="F7E3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52" autoAdjust="0"/>
    <p:restoredTop sz="78665" autoAdjust="0"/>
  </p:normalViewPr>
  <p:slideViewPr>
    <p:cSldViewPr>
      <p:cViewPr>
        <p:scale>
          <a:sx n="66" d="100"/>
          <a:sy n="66" d="100"/>
        </p:scale>
        <p:origin x="-1392" y="-912"/>
      </p:cViewPr>
      <p:guideLst>
        <p:guide orient="horz" pos="2592"/>
        <p:guide pos="46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30622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30622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0BB4A26-79BB-43B7-941A-A4DFBDA9DECE}" type="datetimeFigureOut">
              <a:rPr lang="en-US"/>
              <a:pPr>
                <a:defRPr/>
              </a:pPr>
              <a:t>10/5/2012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30622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30622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7784F61-0203-457A-AE92-0849881807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6905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3049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52463" algn="l" defTabSz="13049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304925" algn="l" defTabSz="13049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58975" algn="l" defTabSz="13049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611438" algn="l" defTabSz="13049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65551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918661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71771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224882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304925" fontAlgn="base">
              <a:spcBef>
                <a:spcPct val="0"/>
              </a:spcBef>
              <a:spcAft>
                <a:spcPct val="0"/>
              </a:spcAft>
              <a:defRPr/>
            </a:pPr>
            <a:fld id="{17115A74-89D7-442C-A2F0-2EA83AE057C7}" type="slidenum">
              <a:rPr lang="en-US" smtClean="0"/>
              <a:pPr defTabSz="1304925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304925" fontAlgn="base">
              <a:spcBef>
                <a:spcPct val="0"/>
              </a:spcBef>
              <a:spcAft>
                <a:spcPct val="0"/>
              </a:spcAft>
              <a:defRPr/>
            </a:pPr>
            <a:fld id="{26AA0368-D55C-4346-8EA2-E2C0CFB9C78C}" type="slidenum">
              <a:rPr lang="en-US" smtClean="0"/>
              <a:pPr defTabSz="1304925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dirty="0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304925" fontAlgn="base">
              <a:spcBef>
                <a:spcPct val="0"/>
              </a:spcBef>
              <a:spcAft>
                <a:spcPct val="0"/>
              </a:spcAft>
              <a:defRPr/>
            </a:pPr>
            <a:fld id="{008FA958-5EB0-4FC5-8AE2-5E263B1E9F3F}" type="slidenum">
              <a:rPr lang="en-US" smtClean="0"/>
              <a:pPr defTabSz="1304925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dirty="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304925" fontAlgn="base">
              <a:spcBef>
                <a:spcPct val="0"/>
              </a:spcBef>
              <a:spcAft>
                <a:spcPct val="0"/>
              </a:spcAft>
              <a:defRPr/>
            </a:pPr>
            <a:fld id="{3119A1C5-5F88-449E-964A-7B258C953F08}" type="slidenum">
              <a:rPr lang="en-US" smtClean="0"/>
              <a:pPr defTabSz="1304925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dirty="0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304925" fontAlgn="base">
              <a:spcBef>
                <a:spcPct val="0"/>
              </a:spcBef>
              <a:spcAft>
                <a:spcPct val="0"/>
              </a:spcAft>
              <a:defRPr/>
            </a:pPr>
            <a:fld id="{01B89B1C-7477-4ED5-BAC5-817D2FDD8434}" type="slidenum">
              <a:rPr lang="en-US" smtClean="0"/>
              <a:pPr defTabSz="1304925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dirty="0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304925" fontAlgn="base">
              <a:spcBef>
                <a:spcPct val="0"/>
              </a:spcBef>
              <a:spcAft>
                <a:spcPct val="0"/>
              </a:spcAft>
              <a:defRPr/>
            </a:pPr>
            <a:fld id="{92057772-637F-4367-BAB1-C3B59095DB5C}" type="slidenum">
              <a:rPr lang="en-US" smtClean="0"/>
              <a:pPr defTabSz="1304925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dirty="0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304925" fontAlgn="base">
              <a:spcBef>
                <a:spcPct val="0"/>
              </a:spcBef>
              <a:spcAft>
                <a:spcPct val="0"/>
              </a:spcAft>
              <a:defRPr/>
            </a:pPr>
            <a:fld id="{F70BE35C-8BDE-440B-ABE7-AE974C9CE7B0}" type="slidenum">
              <a:rPr lang="en-US" smtClean="0"/>
              <a:pPr defTabSz="1304925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dirty="0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304925" fontAlgn="base">
              <a:spcBef>
                <a:spcPct val="0"/>
              </a:spcBef>
              <a:spcAft>
                <a:spcPct val="0"/>
              </a:spcAft>
              <a:defRPr/>
            </a:pPr>
            <a:fld id="{0E491A41-6D54-40E5-9D09-F96FC344DDD2}" type="slidenum">
              <a:rPr lang="en-US" smtClean="0"/>
              <a:pPr defTabSz="1304925"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dirty="0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304925" fontAlgn="base">
              <a:spcBef>
                <a:spcPct val="0"/>
              </a:spcBef>
              <a:spcAft>
                <a:spcPct val="0"/>
              </a:spcAft>
              <a:defRPr/>
            </a:pPr>
            <a:fld id="{EF309BCC-2B6F-463C-88B5-CA6E7DC36238}" type="slidenum">
              <a:rPr lang="en-US" smtClean="0"/>
              <a:pPr defTabSz="1304925"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dirty="0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304925" fontAlgn="base">
              <a:spcBef>
                <a:spcPct val="0"/>
              </a:spcBef>
              <a:spcAft>
                <a:spcPct val="0"/>
              </a:spcAft>
              <a:defRPr/>
            </a:pPr>
            <a:fld id="{95553757-E2A1-425F-A9DC-11ED3BEFE458}" type="slidenum">
              <a:rPr lang="en-US" smtClean="0"/>
              <a:pPr defTabSz="1304925"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dirty="0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304925" fontAlgn="base">
              <a:spcBef>
                <a:spcPct val="0"/>
              </a:spcBef>
              <a:spcAft>
                <a:spcPct val="0"/>
              </a:spcAft>
              <a:defRPr/>
            </a:pPr>
            <a:fld id="{18DCA4AC-B66C-4926-AEF4-8EB6D4D25B05}" type="slidenum">
              <a:rPr lang="en-US" smtClean="0"/>
              <a:pPr defTabSz="1304925"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dirty="0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304925" fontAlgn="base">
              <a:spcBef>
                <a:spcPct val="0"/>
              </a:spcBef>
              <a:spcAft>
                <a:spcPct val="0"/>
              </a:spcAft>
              <a:defRPr/>
            </a:pPr>
            <a:fld id="{072EB85C-F986-4A81-B458-75D3CB35CEE6}" type="slidenum">
              <a:rPr lang="en-US" smtClean="0"/>
              <a:pPr defTabSz="1304925"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dirty="0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304925" fontAlgn="base">
              <a:spcBef>
                <a:spcPct val="0"/>
              </a:spcBef>
              <a:spcAft>
                <a:spcPct val="0"/>
              </a:spcAft>
              <a:defRPr/>
            </a:pPr>
            <a:fld id="{3A077D8F-7C34-4955-8D44-4363919A7D44}" type="slidenum">
              <a:rPr lang="en-US" smtClean="0"/>
              <a:pPr defTabSz="1304925"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dirty="0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304925" fontAlgn="base">
              <a:spcBef>
                <a:spcPct val="0"/>
              </a:spcBef>
              <a:spcAft>
                <a:spcPct val="0"/>
              </a:spcAft>
              <a:defRPr/>
            </a:pPr>
            <a:fld id="{A60A7E14-7FCF-41D9-862B-A978ED48C3C1}" type="slidenum">
              <a:rPr lang="en-US" smtClean="0"/>
              <a:pPr defTabSz="1304925"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dirty="0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304925" fontAlgn="base">
              <a:spcBef>
                <a:spcPct val="0"/>
              </a:spcBef>
              <a:spcAft>
                <a:spcPct val="0"/>
              </a:spcAft>
              <a:defRPr/>
            </a:pPr>
            <a:fld id="{84FCB0AC-1FF0-4876-9BF0-3B59B82A4954}" type="slidenum">
              <a:rPr lang="en-US" smtClean="0"/>
              <a:pPr defTabSz="1304925"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dirty="0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304925" fontAlgn="base">
              <a:spcBef>
                <a:spcPct val="0"/>
              </a:spcBef>
              <a:spcAft>
                <a:spcPct val="0"/>
              </a:spcAft>
              <a:defRPr/>
            </a:pPr>
            <a:fld id="{C0F96291-64F5-4F9B-A732-C257DE9C6345}" type="slidenum">
              <a:rPr lang="en-US" smtClean="0"/>
              <a:pPr defTabSz="1304925"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dirty="0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304925" fontAlgn="base">
              <a:spcBef>
                <a:spcPct val="0"/>
              </a:spcBef>
              <a:spcAft>
                <a:spcPct val="0"/>
              </a:spcAft>
              <a:defRPr/>
            </a:pPr>
            <a:fld id="{7E4B14D5-146C-4DA6-BBCB-16B465DC865E}" type="slidenum">
              <a:rPr lang="en-US" smtClean="0"/>
              <a:pPr defTabSz="1304925"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dirty="0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304925" fontAlgn="base">
              <a:spcBef>
                <a:spcPct val="0"/>
              </a:spcBef>
              <a:spcAft>
                <a:spcPct val="0"/>
              </a:spcAft>
              <a:defRPr/>
            </a:pPr>
            <a:fld id="{40B83619-AF59-41C9-A2E2-5E041DD710D7}" type="slidenum">
              <a:rPr lang="en-US" smtClean="0"/>
              <a:pPr defTabSz="1304925"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dirty="0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304925" fontAlgn="base">
              <a:spcBef>
                <a:spcPct val="0"/>
              </a:spcBef>
              <a:spcAft>
                <a:spcPct val="0"/>
              </a:spcAft>
              <a:defRPr/>
            </a:pPr>
            <a:fld id="{019ACBB1-0095-46FA-91A1-ED90E4BC9661}" type="slidenum">
              <a:rPr lang="en-US" smtClean="0"/>
              <a:pPr defTabSz="1304925"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dirty="0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304925" fontAlgn="base">
              <a:spcBef>
                <a:spcPct val="0"/>
              </a:spcBef>
              <a:spcAft>
                <a:spcPct val="0"/>
              </a:spcAft>
              <a:defRPr/>
            </a:pPr>
            <a:fld id="{E7709A82-C5D4-434C-80E4-4BD94DFD6C46}" type="slidenum">
              <a:rPr lang="en-US" smtClean="0"/>
              <a:pPr defTabSz="1304925"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dirty="0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2556511"/>
            <a:ext cx="12435840" cy="17640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ED3F7-8AC7-4E2E-805C-6264B1CFB2F0}" type="datetimeFigureOut">
              <a:rPr lang="en-US"/>
              <a:pPr>
                <a:defRPr/>
              </a:pPr>
              <a:t>10/5/2012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2E09A-78A8-458E-8042-502B289828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122488"/>
      </p:ext>
    </p:extLst>
  </p:cSld>
  <p:clrMapOvr>
    <a:masterClrMapping/>
  </p:clrMapOvr>
  <p:transition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A217D-035E-4F9E-839F-C54B1797F386}" type="datetimeFigureOut">
              <a:rPr lang="en-US"/>
              <a:pPr>
                <a:defRPr/>
              </a:pPr>
              <a:t>10/5/2012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A68C0-350F-4DF1-A696-29F4E38BC8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189684"/>
      </p:ext>
    </p:extLst>
  </p:cSld>
  <p:clrMapOvr>
    <a:masterClrMapping/>
  </p:clrMapOvr>
  <p:transition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1"/>
            <a:ext cx="12435840" cy="1634490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653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4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5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6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77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8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7D7C2-91F5-47E1-9609-FF65C0092660}" type="datetimeFigureOut">
              <a:rPr lang="en-US"/>
              <a:pPr>
                <a:defRPr/>
              </a:pPr>
              <a:t>10/5/2012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B6F22-8609-4BFA-A82A-B34F14E9B0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752850"/>
      </p:ext>
    </p:extLst>
  </p:cSld>
  <p:clrMapOvr>
    <a:masterClrMapping/>
  </p:clrMapOvr>
  <p:transition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0941" y="2305050"/>
            <a:ext cx="10411459" cy="651700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26241" y="2305050"/>
            <a:ext cx="10411461" cy="651700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EB4E1-28B1-4402-9A4A-CADAA53F7B5A}" type="datetimeFigureOut">
              <a:rPr lang="en-US"/>
              <a:pPr>
                <a:defRPr/>
              </a:pPr>
              <a:t>10/5/2012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BCC17-6E4E-4475-B294-AEDBA6E051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460119"/>
      </p:ext>
    </p:extLst>
  </p:cSld>
  <p:clrMapOvr>
    <a:masterClrMapping/>
  </p:clrMapOvr>
  <p:transition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1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50"/>
            <a:ext cx="6464301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1" y="1842136"/>
            <a:ext cx="6466840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1" y="2609850"/>
            <a:ext cx="6466840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39A31-AD9F-41E7-A4CF-383387A90195}" type="datetimeFigureOut">
              <a:rPr lang="en-US"/>
              <a:pPr>
                <a:defRPr/>
              </a:pPr>
              <a:t>10/5/2012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CDD08-CA4A-4AF7-982F-10E3AC98EF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318656"/>
      </p:ext>
    </p:extLst>
  </p:cSld>
  <p:clrMapOvr>
    <a:masterClrMapping/>
  </p:clrMapOvr>
  <p:transition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6405C-D602-4FBF-8407-5058D08E29F6}" type="datetimeFigureOut">
              <a:rPr lang="en-US"/>
              <a:pPr>
                <a:defRPr/>
              </a:pPr>
              <a:t>10/5/2012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F621C-41E2-43F0-9F30-BA497359C8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551476"/>
      </p:ext>
    </p:extLst>
  </p:cSld>
  <p:clrMapOvr>
    <a:masterClrMapping/>
  </p:clrMapOvr>
  <p:transition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16B33-53EC-410C-96E9-67718AD67286}" type="datetimeFigureOut">
              <a:rPr lang="en-US"/>
              <a:pPr>
                <a:defRPr/>
              </a:pPr>
              <a:t>10/5/2012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85D301-EA10-4228-9534-6D68554CBB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1792"/>
      </p:ext>
    </p:extLst>
  </p:cSld>
  <p:clrMapOvr>
    <a:masterClrMapping/>
  </p:clrMapOvr>
  <p:transition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1" y="327660"/>
            <a:ext cx="4813301" cy="1394460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0"/>
            <a:ext cx="8178800" cy="7023736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1" y="1722120"/>
            <a:ext cx="4813301" cy="5629276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B5ECB-73BE-4B9A-A024-596EFB9FD7DA}" type="datetimeFigureOut">
              <a:rPr lang="en-US"/>
              <a:pPr>
                <a:defRPr/>
              </a:pPr>
              <a:t>10/5/2012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51843-DEF6-47E3-89C0-15088D2A43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524862"/>
      </p:ext>
    </p:extLst>
  </p:cSld>
  <p:clrMapOvr>
    <a:masterClrMapping/>
  </p:clrMapOvr>
  <p:transition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0"/>
            <a:ext cx="8778240" cy="680086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 rtlCol="0">
            <a:normAutofit/>
          </a:bodyPr>
          <a:lstStyle>
            <a:lvl1pPr marL="0" indent="0">
              <a:buNone/>
              <a:defRPr sz="4600"/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6"/>
            <a:ext cx="8778240" cy="965834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EEC1D-F9C1-4057-BFCF-98A2E9B532CC}" type="datetimeFigureOut">
              <a:rPr lang="en-US"/>
              <a:pPr>
                <a:defRPr/>
              </a:pPr>
              <a:t>10/5/2012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58A4F-A2F4-4EB1-A2D1-BF16885A08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469222"/>
      </p:ext>
    </p:extLst>
  </p:cSld>
  <p:clrMapOvr>
    <a:masterClrMapping/>
  </p:clrMapOvr>
  <p:transition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57E60-46E1-4540-A043-9E5632213B90}" type="datetimeFigureOut">
              <a:rPr lang="en-US"/>
              <a:pPr>
                <a:defRPr/>
              </a:pPr>
              <a:t>10/5/2012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33A68-43F0-4263-BF30-C25B7C8A5B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266908"/>
      </p:ext>
    </p:extLst>
  </p:cSld>
  <p:clrMapOvr>
    <a:masterClrMapping/>
  </p:clrMapOvr>
  <p:transition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972280" y="396240"/>
            <a:ext cx="5265421" cy="84258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0942" y="396240"/>
            <a:ext cx="15557499" cy="84258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215F9D-1BD6-4576-9D21-080387A2A783}" type="datetimeFigureOut">
              <a:rPr lang="en-US"/>
              <a:pPr>
                <a:defRPr/>
              </a:pPr>
              <a:t>10/5/2012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2EC52-2514-406B-9276-F645755E8E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174904"/>
      </p:ext>
    </p:extLst>
  </p:cSld>
  <p:clrMapOvr>
    <a:masterClrMapping/>
  </p:clrMapOvr>
  <p:transition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31838" y="330200"/>
            <a:ext cx="1316672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622" tIns="65311" rIns="130622" bIns="653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31838" y="1920875"/>
            <a:ext cx="13166725" cy="543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622" tIns="65311" rIns="130622" bIns="653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838" y="7627938"/>
            <a:ext cx="3413125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l" defTabSz="1306220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07618F1-11BF-42B1-8C88-EB00F7AB5AA2}" type="datetimeFigureOut">
              <a:rPr lang="en-US"/>
              <a:pPr>
                <a:defRPr/>
              </a:pPr>
              <a:t>10/5/2012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 defTabSz="1306220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438" y="7627938"/>
            <a:ext cx="3413125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 defTabSz="1306220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F6AFBD-03A1-4FB2-9A9A-2D6C0DE16C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over dir="r"/>
  </p:transition>
  <p:txStyles>
    <p:titleStyle>
      <a:lvl1pPr algn="ctr" defTabSz="1304925" rtl="0" eaLnBrk="0" fontAlgn="base" hangingPunct="0">
        <a:spcBef>
          <a:spcPct val="0"/>
        </a:spcBef>
        <a:spcAft>
          <a:spcPct val="0"/>
        </a:spcAft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304925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34" charset="0"/>
        </a:defRPr>
      </a:lvl2pPr>
      <a:lvl3pPr algn="ctr" defTabSz="1304925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34" charset="0"/>
        </a:defRPr>
      </a:lvl3pPr>
      <a:lvl4pPr algn="ctr" defTabSz="1304925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34" charset="0"/>
        </a:defRPr>
      </a:lvl4pPr>
      <a:lvl5pPr algn="ctr" defTabSz="1304925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34" charset="0"/>
        </a:defRPr>
      </a:lvl5pPr>
      <a:lvl6pPr marL="457200" algn="ctr" defTabSz="1304925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34" charset="0"/>
        </a:defRPr>
      </a:lvl6pPr>
      <a:lvl7pPr marL="914400" algn="ctr" defTabSz="1304925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34" charset="0"/>
        </a:defRPr>
      </a:lvl7pPr>
      <a:lvl8pPr marL="1371600" algn="ctr" defTabSz="1304925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34" charset="0"/>
        </a:defRPr>
      </a:lvl8pPr>
      <a:lvl9pPr marL="1828800" algn="ctr" defTabSz="1304925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34" charset="0"/>
        </a:defRPr>
      </a:lvl9pPr>
    </p:titleStyle>
    <p:bodyStyle>
      <a:lvl1pPr marL="488950" indent="-488950" algn="l" defTabSz="13049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60450" indent="-407988" algn="l" defTabSz="13049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31950" indent="-325438" algn="l" defTabSz="13049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84413" indent="-325438" algn="l" defTabSz="13049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38463" indent="-325438" algn="l" defTabSz="130492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10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21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327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437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ithhea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573000" cy="8229600"/>
          </a:xfrm>
          <a:prstGeom prst="rect">
            <a:avLst/>
          </a:prstGeom>
          <a:noFill/>
          <a:ln>
            <a:noFill/>
          </a:ln>
          <a:effectLst>
            <a:outerShdw blurRad="889000" dist="1016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5" descr="SWOR_LOGO_layered_blk_International copy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713" y="304800"/>
            <a:ext cx="4751387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81465" y="1524000"/>
            <a:ext cx="7620366" cy="1066800"/>
          </a:xfrm>
          <a:ln>
            <a:miter lim="800000"/>
            <a:headEnd/>
            <a:tailEnd/>
          </a:ln>
          <a:extLst/>
        </p:spPr>
        <p:txBody>
          <a:bodyPr rtlCol="0">
            <a:noAutofit/>
          </a:bodyPr>
          <a:lstStyle/>
          <a:p>
            <a:pPr defTabSz="130622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900" b="1" dirty="0" smtClean="0">
                <a:gradFill>
                  <a:gsLst>
                    <a:gs pos="25000">
                      <a:srgbClr val="F9D259"/>
                    </a:gs>
                    <a:gs pos="100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95000">
                      <a:srgbClr val="F3DB5D"/>
                    </a:gs>
                    <a:gs pos="79000">
                      <a:srgbClr val="A28949"/>
                    </a:gs>
                    <a:gs pos="16000">
                      <a:srgbClr val="F3DB5D"/>
                    </a:gs>
                  </a:gsLst>
                  <a:lin ang="5400000" scaled="0"/>
                </a:gradFill>
                <a:effectLst>
                  <a:reflection blurRad="6350" stA="60000" endA="900" endPos="58000" dir="5400000" sy="-100000" algn="bl" rotWithShape="0"/>
                </a:effectLst>
                <a:latin typeface="Trajan Pro" pitchFamily="18" charset="0"/>
              </a:rPr>
              <a:t>Behind the Curtain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6857542" y="2590800"/>
            <a:ext cx="7620366" cy="106680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0" indent="0" algn="ctr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53110" indent="0" algn="ctr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306220" indent="0" algn="ctr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959331" indent="0" algn="ctr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612441" indent="0" algn="ctr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265551" indent="0" algn="ctr" defTabSz="1306220" rtl="0" eaLnBrk="1" latinLnBrk="0" hangingPunct="1">
              <a:spcBef>
                <a:spcPct val="20000"/>
              </a:spcBef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918661" indent="0" algn="ctr" defTabSz="1306220" rtl="0" eaLnBrk="1" latinLnBrk="0" hangingPunct="1">
              <a:spcBef>
                <a:spcPct val="20000"/>
              </a:spcBef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571771" indent="0" algn="ctr" defTabSz="1306220" rtl="0" eaLnBrk="1" latinLnBrk="0" hangingPunct="1">
              <a:spcBef>
                <a:spcPct val="20000"/>
              </a:spcBef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224882" indent="0" algn="ctr" defTabSz="1306220" rtl="0" eaLnBrk="1" latinLnBrk="0" hangingPunct="1">
              <a:spcBef>
                <a:spcPct val="20000"/>
              </a:spcBef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06220" eaLnBrk="1" fontAlgn="auto" hangingPunct="1">
              <a:spcAft>
                <a:spcPts val="0"/>
              </a:spcAft>
              <a:defRPr/>
            </a:pPr>
            <a:r>
              <a:rPr lang="en-US" sz="2400" b="1" dirty="0" smtClean="0">
                <a:gradFill>
                  <a:gsLst>
                    <a:gs pos="25000">
                      <a:srgbClr val="F9D259"/>
                    </a:gs>
                    <a:gs pos="100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95000">
                      <a:srgbClr val="F3DB5D"/>
                    </a:gs>
                    <a:gs pos="79000">
                      <a:srgbClr val="A28949"/>
                    </a:gs>
                    <a:gs pos="16000">
                      <a:srgbClr val="F3DB5D"/>
                    </a:gs>
                  </a:gsLst>
                  <a:lin ang="5400000" scaled="0"/>
                </a:gradFill>
                <a:effectLst>
                  <a:reflection blurRad="6350" stA="19000" endPos="58000" dir="5400000" sy="-100000" algn="bl" rotWithShape="0"/>
                </a:effectLst>
                <a:latin typeface="Trajan Pro" pitchFamily="18" charset="0"/>
              </a:rPr>
              <a:t>Using MMO Systems to tell </a:t>
            </a:r>
            <a:r>
              <a:rPr lang="en-US" sz="2400" b="1" dirty="0" err="1" smtClean="0">
                <a:gradFill>
                  <a:gsLst>
                    <a:gs pos="25000">
                      <a:srgbClr val="F9D259"/>
                    </a:gs>
                    <a:gs pos="100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95000">
                      <a:srgbClr val="F3DB5D"/>
                    </a:gs>
                    <a:gs pos="79000">
                      <a:srgbClr val="A28949"/>
                    </a:gs>
                    <a:gs pos="16000">
                      <a:srgbClr val="F3DB5D"/>
                    </a:gs>
                  </a:gsLst>
                  <a:lin ang="5400000" scaled="0"/>
                </a:gradFill>
                <a:effectLst>
                  <a:reflection blurRad="6350" stA="19000" endPos="58000" dir="5400000" sy="-100000" algn="bl" rotWithShape="0"/>
                </a:effectLst>
                <a:latin typeface="Trajan Pro" pitchFamily="18" charset="0"/>
              </a:rPr>
              <a:t>BioWare</a:t>
            </a:r>
            <a:r>
              <a:rPr lang="en-US" sz="2400" b="1" dirty="0" smtClean="0">
                <a:gradFill>
                  <a:gsLst>
                    <a:gs pos="25000">
                      <a:srgbClr val="F9D259"/>
                    </a:gs>
                    <a:gs pos="100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95000">
                      <a:srgbClr val="F3DB5D"/>
                    </a:gs>
                    <a:gs pos="79000">
                      <a:srgbClr val="A28949"/>
                    </a:gs>
                    <a:gs pos="16000">
                      <a:srgbClr val="F3DB5D"/>
                    </a:gs>
                  </a:gsLst>
                  <a:lin ang="5400000" scaled="0"/>
                </a:gradFill>
                <a:effectLst>
                  <a:reflection blurRad="6350" stA="19000" endPos="58000" dir="5400000" sy="-100000" algn="bl" rotWithShape="0"/>
                </a:effectLst>
                <a:latin typeface="Trajan Pro" pitchFamily="18" charset="0"/>
              </a:rPr>
              <a:t>-quality Stories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11048908" y="7429499"/>
            <a:ext cx="3429000" cy="68580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0" indent="0" algn="ctr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53110" indent="0" algn="ctr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306220" indent="0" algn="ctr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959331" indent="0" algn="ctr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612441" indent="0" algn="ctr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265551" indent="0" algn="ctr" defTabSz="1306220" rtl="0" eaLnBrk="1" latinLnBrk="0" hangingPunct="1">
              <a:spcBef>
                <a:spcPct val="20000"/>
              </a:spcBef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918661" indent="0" algn="ctr" defTabSz="1306220" rtl="0" eaLnBrk="1" latinLnBrk="0" hangingPunct="1">
              <a:spcBef>
                <a:spcPct val="20000"/>
              </a:spcBef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571771" indent="0" algn="ctr" defTabSz="1306220" rtl="0" eaLnBrk="1" latinLnBrk="0" hangingPunct="1">
              <a:spcBef>
                <a:spcPct val="20000"/>
              </a:spcBef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224882" indent="0" algn="ctr" defTabSz="1306220" rtl="0" eaLnBrk="1" latinLnBrk="0" hangingPunct="1">
              <a:spcBef>
                <a:spcPct val="20000"/>
              </a:spcBef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06220" eaLnBrk="1" fontAlgn="auto" hangingPunct="1">
              <a:spcAft>
                <a:spcPts val="0"/>
              </a:spcAft>
              <a:defRPr/>
            </a:pPr>
            <a:r>
              <a:rPr lang="en-US" sz="2400" b="1" dirty="0" smtClean="0">
                <a:gradFill>
                  <a:gsLst>
                    <a:gs pos="25000">
                      <a:srgbClr val="F9D259"/>
                    </a:gs>
                    <a:gs pos="100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95000">
                      <a:srgbClr val="F3DB5D"/>
                    </a:gs>
                    <a:gs pos="79000">
                      <a:srgbClr val="A28949"/>
                    </a:gs>
                    <a:gs pos="16000">
                      <a:srgbClr val="F3DB5D"/>
                    </a:gs>
                  </a:gsLst>
                  <a:lin ang="5400000" scaled="0"/>
                </a:gradFill>
                <a:effectLst>
                  <a:reflection blurRad="6350" stA="19000" endPos="58000" dir="5400000" sy="-100000" algn="bl" rotWithShape="0"/>
                </a:effectLst>
                <a:latin typeface="Trajan Pro" pitchFamily="18" charset="0"/>
              </a:rPr>
              <a:t>Damion Schubert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 bwMode="auto">
          <a:xfrm>
            <a:off x="10820217" y="7772399"/>
            <a:ext cx="3886383" cy="453887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0" indent="0" algn="ctr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53110" indent="0" algn="ctr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306220" indent="0" algn="ctr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959331" indent="0" algn="ctr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612441" indent="0" algn="ctr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265551" indent="0" algn="ctr" defTabSz="1306220" rtl="0" eaLnBrk="1" latinLnBrk="0" hangingPunct="1">
              <a:spcBef>
                <a:spcPct val="20000"/>
              </a:spcBef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918661" indent="0" algn="ctr" defTabSz="1306220" rtl="0" eaLnBrk="1" latinLnBrk="0" hangingPunct="1">
              <a:spcBef>
                <a:spcPct val="20000"/>
              </a:spcBef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571771" indent="0" algn="ctr" defTabSz="1306220" rtl="0" eaLnBrk="1" latinLnBrk="0" hangingPunct="1">
              <a:spcBef>
                <a:spcPct val="20000"/>
              </a:spcBef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224882" indent="0" algn="ctr" defTabSz="1306220" rtl="0" eaLnBrk="1" latinLnBrk="0" hangingPunct="1">
              <a:spcBef>
                <a:spcPct val="20000"/>
              </a:spcBef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06220" eaLnBrk="1" fontAlgn="auto" hangingPunct="1">
              <a:spcAft>
                <a:spcPts val="0"/>
              </a:spcAft>
              <a:defRPr/>
            </a:pPr>
            <a:r>
              <a:rPr lang="en-US" sz="1800" b="1" dirty="0" smtClean="0">
                <a:gradFill>
                  <a:gsLst>
                    <a:gs pos="25000">
                      <a:srgbClr val="F9D259"/>
                    </a:gs>
                    <a:gs pos="100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95000">
                      <a:srgbClr val="F3DB5D"/>
                    </a:gs>
                    <a:gs pos="79000">
                      <a:srgbClr val="A28949"/>
                    </a:gs>
                    <a:gs pos="16000">
                      <a:srgbClr val="F3DB5D"/>
                    </a:gs>
                  </a:gsLst>
                  <a:lin ang="5400000" scaled="0"/>
                </a:gradFill>
                <a:effectLst>
                  <a:reflection blurRad="6350" stA="36000" endPos="58000" dist="25400" dir="5400000" sy="-100000" algn="bl" rotWithShape="0"/>
                </a:effectLst>
                <a:latin typeface="Trajan Pro" pitchFamily="18" charset="0"/>
              </a:rPr>
              <a:t>damion@zenofdesign.com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1800" y="1905000"/>
            <a:ext cx="6781800" cy="4114800"/>
          </a:xfrm>
        </p:spPr>
        <p:txBody>
          <a:bodyPr rtlCol="0">
            <a:normAutofit fontScale="62500" lnSpcReduction="20000"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3400" dirty="0" smtClean="0">
                <a:solidFill>
                  <a:srgbClr val="FFC000"/>
                </a:solidFill>
                <a:latin typeface="Georgia" pitchFamily="18" charset="0"/>
              </a:rPr>
              <a:t>Currently: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3400" dirty="0" smtClean="0">
                <a:solidFill>
                  <a:srgbClr val="FFC000"/>
                </a:solidFill>
                <a:latin typeface="Georgia" pitchFamily="18" charset="0"/>
              </a:rPr>
              <a:t>Lead Systems Designer on </a:t>
            </a:r>
            <a:r>
              <a:rPr lang="en-US" sz="3400" i="1" dirty="0" smtClean="0">
                <a:solidFill>
                  <a:srgbClr val="FFC000"/>
                </a:solidFill>
                <a:latin typeface="Georgia" pitchFamily="18" charset="0"/>
              </a:rPr>
              <a:t>Star Wars™: </a:t>
            </a:r>
            <a:r>
              <a:rPr lang="en-US" sz="3400" dirty="0">
                <a:solidFill>
                  <a:srgbClr val="FFC000"/>
                </a:solidFill>
                <a:latin typeface="Georgia" pitchFamily="18" charset="0"/>
              </a:rPr>
              <a:t>T</a:t>
            </a:r>
            <a:r>
              <a:rPr lang="en-US" sz="3400" dirty="0" smtClean="0">
                <a:solidFill>
                  <a:srgbClr val="FFC000"/>
                </a:solidFill>
                <a:latin typeface="Georgia" pitchFamily="18" charset="0"/>
              </a:rPr>
              <a:t>he Old Republic</a:t>
            </a:r>
          </a:p>
          <a:p>
            <a:pPr marL="652462" lvl="1" indent="0">
              <a:buNone/>
              <a:defRPr/>
            </a:pPr>
            <a:endParaRPr lang="en-US" sz="3400" dirty="0" smtClean="0">
              <a:solidFill>
                <a:srgbClr val="FFC000"/>
              </a:solidFill>
              <a:latin typeface="Georgia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sz="3400" dirty="0" smtClean="0">
                <a:solidFill>
                  <a:srgbClr val="FFC000"/>
                </a:solidFill>
                <a:latin typeface="Georgia" pitchFamily="18" charset="0"/>
              </a:rPr>
              <a:t>Formerly: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3400" dirty="0" smtClean="0">
                <a:solidFill>
                  <a:srgbClr val="FFC000"/>
                </a:solidFill>
                <a:latin typeface="Georgia" pitchFamily="18" charset="0"/>
              </a:rPr>
              <a:t>Senior Designer/Lead Designer/Producer, </a:t>
            </a:r>
            <a:r>
              <a:rPr lang="en-US" sz="3400" i="1" dirty="0" err="1" smtClean="0">
                <a:solidFill>
                  <a:srgbClr val="FFC000"/>
                </a:solidFill>
                <a:latin typeface="Georgia" pitchFamily="18" charset="0"/>
              </a:rPr>
              <a:t>Shadowbane</a:t>
            </a:r>
            <a:endParaRPr lang="en-US" sz="3400" i="1" dirty="0" smtClean="0">
              <a:solidFill>
                <a:srgbClr val="FFC000"/>
              </a:solidFill>
              <a:latin typeface="Georgia" pitchFamily="18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sz="3400" dirty="0" smtClean="0">
                <a:solidFill>
                  <a:srgbClr val="FFC000"/>
                </a:solidFill>
                <a:latin typeface="Georgia" pitchFamily="18" charset="0"/>
              </a:rPr>
              <a:t>Lead Designer, </a:t>
            </a:r>
            <a:r>
              <a:rPr lang="en-US" sz="3400" i="1" dirty="0" smtClean="0">
                <a:solidFill>
                  <a:srgbClr val="FFC000"/>
                </a:solidFill>
                <a:latin typeface="Georgia" pitchFamily="18" charset="0"/>
              </a:rPr>
              <a:t>Meridian 59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3400" dirty="0" smtClean="0">
                <a:solidFill>
                  <a:srgbClr val="FFC000"/>
                </a:solidFill>
                <a:latin typeface="Georgia" pitchFamily="18" charset="0"/>
              </a:rPr>
              <a:t>Columnist for </a:t>
            </a:r>
            <a:r>
              <a:rPr lang="en-US" sz="3400" i="1" dirty="0" smtClean="0">
                <a:solidFill>
                  <a:srgbClr val="FFC000"/>
                </a:solidFill>
                <a:latin typeface="Georgia" pitchFamily="18" charset="0"/>
              </a:rPr>
              <a:t>Game Developer</a:t>
            </a:r>
            <a:r>
              <a:rPr lang="en-US" sz="3400" dirty="0" smtClean="0">
                <a:solidFill>
                  <a:srgbClr val="FFC000"/>
                </a:solidFill>
                <a:latin typeface="Georgia" pitchFamily="18" charset="0"/>
              </a:rPr>
              <a:t> magazine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3400" dirty="0" smtClean="0">
                <a:solidFill>
                  <a:srgbClr val="FFC000"/>
                </a:solidFill>
                <a:latin typeface="Georgia" pitchFamily="18" charset="0"/>
              </a:rPr>
              <a:t>Frequent GDC speaker</a:t>
            </a:r>
          </a:p>
          <a:p>
            <a:pPr marL="0" indent="0" defTabSz="130622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900" dirty="0" smtClean="0">
              <a:solidFill>
                <a:srgbClr val="FFCC00"/>
              </a:solidFill>
              <a:latin typeface="Georgia" pitchFamily="18" charset="0"/>
            </a:endParaRPr>
          </a:p>
          <a:p>
            <a:pPr marL="489833" indent="-489833" defTabSz="13062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2900" dirty="0" smtClean="0">
                <a:solidFill>
                  <a:srgbClr val="FF0000"/>
                </a:solidFill>
                <a:latin typeface="Georgia" pitchFamily="18" charset="0"/>
              </a:rPr>
              <a:t>	NOT a writer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0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Who am I?</a:t>
            </a:r>
          </a:p>
        </p:txBody>
      </p:sp>
      <p:pic>
        <p:nvPicPr>
          <p:cNvPr id="307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2524125"/>
            <a:ext cx="56007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1800" y="2133600"/>
            <a:ext cx="6781800" cy="4114800"/>
          </a:xfrm>
        </p:spPr>
        <p:txBody>
          <a:bodyPr rtlCol="0">
            <a:normAutofit fontScale="70000" lnSpcReduction="20000"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C000"/>
                </a:solidFill>
                <a:latin typeface="Georgia" pitchFamily="18" charset="0"/>
              </a:rPr>
              <a:t>Not about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sz="2600" dirty="0" smtClean="0">
                <a:solidFill>
                  <a:srgbClr val="FFC000"/>
                </a:solidFill>
                <a:latin typeface="Georgia" pitchFamily="18" charset="0"/>
              </a:rPr>
              <a:t>Narrative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sz="2600" dirty="0" smtClean="0">
                <a:solidFill>
                  <a:srgbClr val="FFC000"/>
                </a:solidFill>
                <a:latin typeface="Georgia" pitchFamily="18" charset="0"/>
              </a:rPr>
              <a:t>Character development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sz="2600" dirty="0" smtClean="0">
                <a:solidFill>
                  <a:srgbClr val="FFC000"/>
                </a:solidFill>
                <a:latin typeface="Georgia" pitchFamily="18" charset="0"/>
              </a:rPr>
              <a:t>Leveraging a license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sz="2600" dirty="0" smtClean="0">
                <a:solidFill>
                  <a:srgbClr val="FFC000"/>
                </a:solidFill>
                <a:latin typeface="Georgia" pitchFamily="18" charset="0"/>
              </a:rPr>
              <a:t>Other writer stuff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C000"/>
                </a:solidFill>
                <a:latin typeface="Georgia" pitchFamily="18" charset="0"/>
              </a:rPr>
              <a:t>Is About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sz="2600" dirty="0" smtClean="0">
                <a:solidFill>
                  <a:srgbClr val="FFC000"/>
                </a:solidFill>
                <a:latin typeface="Georgia" pitchFamily="18" charset="0"/>
              </a:rPr>
              <a:t>Player experience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sz="2600" dirty="0" smtClean="0">
                <a:solidFill>
                  <a:srgbClr val="FFC000"/>
                </a:solidFill>
                <a:latin typeface="Georgia" pitchFamily="18" charset="0"/>
              </a:rPr>
              <a:t>Gameplay flow of story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sz="2600" dirty="0" smtClean="0">
                <a:solidFill>
                  <a:srgbClr val="FFC000"/>
                </a:solidFill>
                <a:latin typeface="Georgia" pitchFamily="18" charset="0"/>
              </a:rPr>
              <a:t>Social flow of story in MMO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sz="2600" dirty="0" smtClean="0">
                <a:solidFill>
                  <a:srgbClr val="FFC000"/>
                </a:solidFill>
                <a:latin typeface="Georgia" pitchFamily="18" charset="0"/>
              </a:rPr>
              <a:t>Interaction with game systems</a:t>
            </a:r>
          </a:p>
          <a:p>
            <a:pPr>
              <a:buFont typeface="Arial" pitchFamily="34" charset="0"/>
              <a:buChar char="•"/>
              <a:defRPr/>
            </a:pPr>
            <a:endParaRPr lang="en-US" sz="3200" dirty="0" smtClean="0">
              <a:solidFill>
                <a:srgbClr val="FFC000"/>
              </a:solidFill>
              <a:latin typeface="Georgia" pitchFamily="18" charset="0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en-US" sz="3200" dirty="0" smtClean="0">
                <a:solidFill>
                  <a:srgbClr val="FFC000"/>
                </a:solidFill>
                <a:latin typeface="Georgia" pitchFamily="18" charset="0"/>
              </a:rPr>
              <a:t>How </a:t>
            </a:r>
            <a:r>
              <a:rPr lang="en-US" sz="3200" dirty="0" smtClean="0">
                <a:solidFill>
                  <a:srgbClr val="FF0000"/>
                </a:solidFill>
                <a:latin typeface="Georgia" pitchFamily="18" charset="0"/>
              </a:rPr>
              <a:t>game systems</a:t>
            </a:r>
            <a:r>
              <a:rPr lang="en-US" sz="3200" dirty="0" smtClean="0">
                <a:solidFill>
                  <a:srgbClr val="FFC000"/>
                </a:solidFill>
                <a:latin typeface="Georgia" pitchFamily="18" charset="0"/>
              </a:rPr>
              <a:t> interact and support MMO storytelling</a:t>
            </a:r>
          </a:p>
          <a:p>
            <a:pPr>
              <a:buFont typeface="Arial" pitchFamily="34" charset="0"/>
              <a:buChar char="•"/>
              <a:defRPr/>
            </a:pPr>
            <a:endParaRPr lang="en-US" sz="2900" dirty="0" smtClean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62000" y="7257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This Talk</a:t>
            </a:r>
          </a:p>
        </p:txBody>
      </p:sp>
      <p:pic>
        <p:nvPicPr>
          <p:cNvPr id="410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3" y="2514600"/>
            <a:ext cx="56007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28800"/>
            <a:ext cx="8382000" cy="5181600"/>
          </a:xfrm>
        </p:spPr>
        <p:txBody>
          <a:bodyPr/>
          <a:lstStyle/>
          <a:p>
            <a:pPr lvl="1" indent="-488950" eaLnBrk="1" hangingPunct="1">
              <a:buFont typeface="Arial" charset="0"/>
              <a:buChar char="•"/>
            </a:pPr>
            <a:r>
              <a:rPr lang="en-US" sz="3300" dirty="0" smtClean="0">
                <a:solidFill>
                  <a:srgbClr val="FFC000"/>
                </a:solidFill>
                <a:latin typeface="Georgia" pitchFamily="18" charset="0"/>
              </a:rPr>
              <a:t>Client-server architecture</a:t>
            </a:r>
          </a:p>
          <a:p>
            <a:pPr lvl="1" indent="-488950" eaLnBrk="1" hangingPunct="1">
              <a:buFont typeface="Arial" charset="0"/>
              <a:buChar char="•"/>
            </a:pPr>
            <a:r>
              <a:rPr lang="en-US" sz="3300" dirty="0" smtClean="0">
                <a:solidFill>
                  <a:srgbClr val="FFC000"/>
                </a:solidFill>
                <a:latin typeface="Georgia" pitchFamily="18" charset="0"/>
              </a:rPr>
              <a:t>MASSIVE amounts of content – </a:t>
            </a:r>
          </a:p>
          <a:p>
            <a:pPr lvl="2" indent="-488950" eaLnBrk="1" hangingPunct="1"/>
            <a:r>
              <a:rPr lang="en-US" sz="2700" dirty="0" smtClean="0">
                <a:solidFill>
                  <a:srgbClr val="FFC000"/>
                </a:solidFill>
                <a:latin typeface="Georgia" pitchFamily="18" charset="0"/>
              </a:rPr>
              <a:t>Most </a:t>
            </a:r>
            <a:r>
              <a:rPr lang="en-US" sz="2700" dirty="0" smtClean="0">
                <a:solidFill>
                  <a:srgbClr val="FFC000"/>
                </a:solidFill>
                <a:latin typeface="Georgia" pitchFamily="18" charset="0"/>
              </a:rPr>
              <a:t>MMOs required </a:t>
            </a:r>
            <a:r>
              <a:rPr lang="en-US" sz="2700" dirty="0" smtClean="0">
                <a:solidFill>
                  <a:srgbClr val="FFC000"/>
                </a:solidFill>
                <a:latin typeface="Georgia" pitchFamily="18" charset="0"/>
              </a:rPr>
              <a:t>250 hours to get to max level at </a:t>
            </a:r>
            <a:r>
              <a:rPr lang="en-US" sz="2700" dirty="0" smtClean="0">
                <a:solidFill>
                  <a:srgbClr val="FFC000"/>
                </a:solidFill>
                <a:latin typeface="Georgia" pitchFamily="18" charset="0"/>
              </a:rPr>
              <a:t>ship</a:t>
            </a:r>
          </a:p>
          <a:p>
            <a:pPr lvl="2" indent="-488950" eaLnBrk="1" hangingPunct="1"/>
            <a:r>
              <a:rPr lang="en-US" sz="2700" dirty="0" smtClean="0">
                <a:solidFill>
                  <a:srgbClr val="FFC000"/>
                </a:solidFill>
                <a:latin typeface="Georgia" pitchFamily="18" charset="0"/>
              </a:rPr>
              <a:t>Factional split can increase further</a:t>
            </a:r>
            <a:endParaRPr lang="en-US" sz="2700" dirty="0" smtClean="0">
              <a:solidFill>
                <a:srgbClr val="FFC000"/>
              </a:solidFill>
              <a:latin typeface="Georgia" pitchFamily="18" charset="0"/>
            </a:endParaRPr>
          </a:p>
          <a:p>
            <a:pPr lvl="1" indent="-488950" eaLnBrk="1" hangingPunct="1"/>
            <a:r>
              <a:rPr lang="en-US" sz="3300" dirty="0" smtClean="0">
                <a:solidFill>
                  <a:srgbClr val="FFC000"/>
                </a:solidFill>
                <a:latin typeface="Georgia" pitchFamily="18" charset="0"/>
              </a:rPr>
              <a:t>Class </a:t>
            </a:r>
            <a:r>
              <a:rPr lang="en-US" sz="3300" dirty="0" smtClean="0">
                <a:solidFill>
                  <a:srgbClr val="FFC000"/>
                </a:solidFill>
                <a:latin typeface="Georgia" pitchFamily="18" charset="0"/>
              </a:rPr>
              <a:t>balance becomes crucial</a:t>
            </a:r>
          </a:p>
          <a:p>
            <a:pPr lvl="1" indent="-488950" eaLnBrk="1" hangingPunct="1"/>
            <a:r>
              <a:rPr lang="en-US" sz="3300" dirty="0" smtClean="0">
                <a:solidFill>
                  <a:srgbClr val="FFC000"/>
                </a:solidFill>
                <a:latin typeface="Georgia" pitchFamily="18" charset="0"/>
              </a:rPr>
              <a:t>Social gameplay and social issues</a:t>
            </a:r>
          </a:p>
          <a:p>
            <a:pPr lvl="1" indent="-488950" eaLnBrk="1" hangingPunct="1"/>
            <a:r>
              <a:rPr lang="en-US" sz="3300" dirty="0" smtClean="0">
                <a:solidFill>
                  <a:srgbClr val="FFC000"/>
                </a:solidFill>
                <a:latin typeface="Georgia" pitchFamily="18" charset="0"/>
              </a:rPr>
              <a:t>Billing, Security, Credit Card Fraud, </a:t>
            </a:r>
            <a:r>
              <a:rPr lang="en-US" sz="3300" dirty="0" err="1" smtClean="0">
                <a:solidFill>
                  <a:srgbClr val="FFC000"/>
                </a:solidFill>
                <a:latin typeface="Georgia" pitchFamily="18" charset="0"/>
              </a:rPr>
              <a:t>etc</a:t>
            </a:r>
            <a:endParaRPr lang="en-US" sz="3300" dirty="0" smtClean="0">
              <a:solidFill>
                <a:srgbClr val="FFC000"/>
              </a:solidFill>
              <a:latin typeface="Georgia" pitchFamily="18" charset="0"/>
            </a:endParaRPr>
          </a:p>
          <a:p>
            <a:pPr lvl="1" indent="-488950" eaLnBrk="1" hangingPunct="1"/>
            <a:endParaRPr lang="en-US" sz="3300" dirty="0" smtClean="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69257" y="21771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MMOs are Hard</a:t>
            </a:r>
          </a:p>
        </p:txBody>
      </p:sp>
      <p:pic>
        <p:nvPicPr>
          <p:cNvPr id="512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888" y="2590800"/>
            <a:ext cx="56007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6863" y="1208088"/>
            <a:ext cx="14097000" cy="5181600"/>
          </a:xfrm>
        </p:spPr>
        <p:txBody>
          <a:bodyPr/>
          <a:lstStyle/>
          <a:p>
            <a:pPr lvl="1" indent="-488950" eaLnBrk="1" hangingPunct="1">
              <a:buFont typeface="Arial" charset="0"/>
              <a:buNone/>
            </a:pPr>
            <a:endParaRPr lang="en-US" sz="3300" dirty="0" smtClean="0">
              <a:solidFill>
                <a:srgbClr val="FFC000"/>
              </a:solidFill>
              <a:latin typeface="Georgia" pitchFamily="18" charset="0"/>
            </a:endParaRPr>
          </a:p>
          <a:p>
            <a:pPr lvl="1" indent="-488950" eaLnBrk="1" hangingPunct="1">
              <a:buFont typeface="Arial" charset="0"/>
              <a:buChar char="•"/>
            </a:pPr>
            <a:r>
              <a:rPr lang="en-US" sz="3300" dirty="0" err="1" smtClean="0">
                <a:solidFill>
                  <a:srgbClr val="FFC000"/>
                </a:solidFill>
                <a:latin typeface="Georgia" pitchFamily="18" charset="0"/>
              </a:rPr>
              <a:t>BioWare</a:t>
            </a:r>
            <a:r>
              <a:rPr lang="en-US" sz="3300" dirty="0" smtClean="0">
                <a:solidFill>
                  <a:srgbClr val="FFC000"/>
                </a:solidFill>
                <a:latin typeface="Georgia" pitchFamily="18" charset="0"/>
              </a:rPr>
              <a:t> has one of the most impressive resumes in the games industry</a:t>
            </a:r>
          </a:p>
          <a:p>
            <a:pPr lvl="1" indent="-488950" eaLnBrk="1" hangingPunct="1">
              <a:buFont typeface="Arial" charset="0"/>
              <a:buChar char="•"/>
            </a:pPr>
            <a:endParaRPr lang="en-US" sz="3300" dirty="0" smtClean="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6248400"/>
            <a:ext cx="12115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22" tIns="65311" rIns="130622" bIns="65311"/>
          <a:lstStyle/>
          <a:p>
            <a:pPr marL="407987" indent="-488950">
              <a:spcBef>
                <a:spcPct val="20000"/>
              </a:spcBef>
              <a:buFontTx/>
              <a:buChar char="-"/>
              <a:defRPr/>
            </a:pPr>
            <a:r>
              <a:rPr lang="en-US" sz="3300" dirty="0">
                <a:solidFill>
                  <a:srgbClr val="FFC000"/>
                </a:solidFill>
                <a:latin typeface="Georgia" pitchFamily="18" charset="0"/>
                <a:cs typeface="+mn-cs"/>
              </a:rPr>
              <a:t>Average </a:t>
            </a:r>
            <a:r>
              <a:rPr lang="en-US" sz="3300" dirty="0" err="1">
                <a:solidFill>
                  <a:srgbClr val="FFC000"/>
                </a:solidFill>
                <a:latin typeface="Georgia" pitchFamily="18" charset="0"/>
                <a:cs typeface="+mn-cs"/>
              </a:rPr>
              <a:t>Metacritic</a:t>
            </a:r>
            <a:r>
              <a:rPr lang="en-US" sz="3300" dirty="0">
                <a:solidFill>
                  <a:srgbClr val="FFC000"/>
                </a:solidFill>
                <a:latin typeface="Georgia" pitchFamily="18" charset="0"/>
                <a:cs typeface="+mn-cs"/>
              </a:rPr>
              <a:t> Score:  91.8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62000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 err="1" smtClean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BioWare</a:t>
            </a:r>
            <a:r>
              <a:rPr lang="en-US" sz="6000" dirty="0" smtClean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 </a:t>
            </a: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Wants to Enter the Fray</a:t>
            </a:r>
          </a:p>
        </p:txBody>
      </p:sp>
      <p:pic>
        <p:nvPicPr>
          <p:cNvPr id="614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350" y="3298825"/>
            <a:ext cx="1797050" cy="259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950" y="3298825"/>
            <a:ext cx="1797050" cy="259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400" y="3292475"/>
            <a:ext cx="1797050" cy="259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3292475"/>
            <a:ext cx="1797050" cy="259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1800" y="3298825"/>
            <a:ext cx="1797050" cy="259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13182600" cy="2667000"/>
          </a:xfrm>
        </p:spPr>
        <p:txBody>
          <a:bodyPr/>
          <a:lstStyle/>
          <a:p>
            <a:r>
              <a:rPr lang="en-US" sz="3600" dirty="0" smtClean="0">
                <a:solidFill>
                  <a:srgbClr val="FFC000"/>
                </a:solidFill>
                <a:latin typeface="Georgia" pitchFamily="18" charset="0"/>
              </a:rPr>
              <a:t>Add </a:t>
            </a:r>
            <a:r>
              <a:rPr lang="en-US" sz="3600" dirty="0" err="1" smtClean="0">
                <a:solidFill>
                  <a:srgbClr val="FFC000"/>
                </a:solidFill>
                <a:latin typeface="Georgia" pitchFamily="18" charset="0"/>
              </a:rPr>
              <a:t>BioWare</a:t>
            </a:r>
            <a:r>
              <a:rPr lang="en-US" sz="3600" dirty="0" smtClean="0">
                <a:solidFill>
                  <a:srgbClr val="FFC000"/>
                </a:solidFill>
                <a:latin typeface="Georgia" pitchFamily="18" charset="0"/>
              </a:rPr>
              <a:t>-Quality story to the MMO experience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990600" y="3276600"/>
            <a:ext cx="7010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22" tIns="65311" rIns="130622" bIns="65311">
            <a:normAutofit/>
          </a:bodyPr>
          <a:lstStyle/>
          <a:p>
            <a:pPr marL="488950" indent="-4889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900" dirty="0">
              <a:solidFill>
                <a:srgbClr val="FFCC00"/>
              </a:solidFill>
              <a:latin typeface="+mn-lt"/>
              <a:cs typeface="+mn-cs"/>
            </a:endParaRPr>
          </a:p>
        </p:txBody>
      </p:sp>
      <p:sp>
        <p:nvSpPr>
          <p:cNvPr id="7172" name="Rectangle 3"/>
          <p:cNvSpPr txBox="1">
            <a:spLocks noChangeArrowheads="1"/>
          </p:cNvSpPr>
          <p:nvPr/>
        </p:nvSpPr>
        <p:spPr bwMode="auto">
          <a:xfrm>
            <a:off x="6553200" y="3978275"/>
            <a:ext cx="1905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sz="8800">
                <a:solidFill>
                  <a:srgbClr val="FFC000"/>
                </a:solidFill>
                <a:latin typeface="Georgia" pitchFamily="18" charset="0"/>
              </a:rPr>
              <a:t>+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The Big Idea</a:t>
            </a:r>
          </a:p>
        </p:txBody>
      </p:sp>
      <p:pic>
        <p:nvPicPr>
          <p:cNvPr id="71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862263"/>
            <a:ext cx="5319713" cy="403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300" y="3048000"/>
            <a:ext cx="6191250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6629400" cy="5029200"/>
          </a:xfrm>
        </p:spPr>
        <p:txBody>
          <a:bodyPr/>
          <a:lstStyle/>
          <a:p>
            <a:pPr lvl="1" indent="-488950" eaLnBrk="1" hangingPunct="1">
              <a:buFont typeface="Arial" charset="0"/>
              <a:buNone/>
            </a:pPr>
            <a:endParaRPr lang="en-US" sz="2400" dirty="0" smtClean="0">
              <a:solidFill>
                <a:srgbClr val="FFC000"/>
              </a:solidFill>
              <a:latin typeface="Georgia" pitchFamily="18" charset="0"/>
            </a:endParaRPr>
          </a:p>
          <a:p>
            <a:pPr lvl="1" indent="-488950" eaLnBrk="1" hangingPunct="1">
              <a:buFont typeface="Arial" charset="0"/>
              <a:buChar char="•"/>
            </a:pPr>
            <a:r>
              <a:rPr lang="en-US" sz="2400" dirty="0" smtClean="0">
                <a:solidFill>
                  <a:srgbClr val="FFC000"/>
                </a:solidFill>
                <a:latin typeface="Georgia" pitchFamily="18" charset="0"/>
              </a:rPr>
              <a:t>The best geek license of all time</a:t>
            </a:r>
          </a:p>
          <a:p>
            <a:pPr lvl="1" indent="-488950" eaLnBrk="1" hangingPunct="1">
              <a:buFont typeface="Arial" charset="0"/>
              <a:buChar char="•"/>
            </a:pPr>
            <a:r>
              <a:rPr lang="en-US" sz="2400" dirty="0" smtClean="0">
                <a:solidFill>
                  <a:srgbClr val="FFC000"/>
                </a:solidFill>
                <a:latin typeface="Georgia" pitchFamily="18" charset="0"/>
              </a:rPr>
              <a:t>Plus uniquely suited to an MMO</a:t>
            </a:r>
          </a:p>
          <a:p>
            <a:pPr lvl="2" indent="-488950" eaLnBrk="1" hangingPunct="1"/>
            <a:r>
              <a:rPr lang="en-US" sz="2400" dirty="0" smtClean="0">
                <a:solidFill>
                  <a:srgbClr val="FFC000"/>
                </a:solidFill>
                <a:latin typeface="Georgia" pitchFamily="18" charset="0"/>
              </a:rPr>
              <a:t>Human and non-human enemies</a:t>
            </a:r>
          </a:p>
          <a:p>
            <a:pPr lvl="2" indent="-488950" eaLnBrk="1" hangingPunct="1"/>
            <a:r>
              <a:rPr lang="en-US" sz="2400" dirty="0" smtClean="0">
                <a:solidFill>
                  <a:srgbClr val="FFC000"/>
                </a:solidFill>
                <a:latin typeface="Georgia" pitchFamily="18" charset="0"/>
              </a:rPr>
              <a:t>Strong visual combat</a:t>
            </a:r>
          </a:p>
          <a:p>
            <a:pPr lvl="2" indent="-488950" eaLnBrk="1" hangingPunct="1"/>
            <a:r>
              <a:rPr lang="en-US" sz="2400" dirty="0" smtClean="0">
                <a:solidFill>
                  <a:srgbClr val="FFC000"/>
                </a:solidFill>
                <a:latin typeface="Georgia" pitchFamily="18" charset="0"/>
              </a:rPr>
              <a:t>Strong heroic arc</a:t>
            </a:r>
          </a:p>
          <a:p>
            <a:pPr lvl="2" indent="-488950" eaLnBrk="1" hangingPunct="1"/>
            <a:r>
              <a:rPr lang="en-US" sz="2400" dirty="0" smtClean="0">
                <a:solidFill>
                  <a:srgbClr val="FFC000"/>
                </a:solidFill>
                <a:latin typeface="Georgia" pitchFamily="18" charset="0"/>
              </a:rPr>
              <a:t>Casual friendly and hardcore deep</a:t>
            </a:r>
          </a:p>
          <a:p>
            <a:pPr lvl="1" indent="-488950" eaLnBrk="1" hangingPunct="1"/>
            <a:r>
              <a:rPr lang="en-US" sz="2400" dirty="0" smtClean="0">
                <a:solidFill>
                  <a:srgbClr val="FFC000"/>
                </a:solidFill>
                <a:latin typeface="Georgia" pitchFamily="18" charset="0"/>
              </a:rPr>
              <a:t>Also, </a:t>
            </a:r>
            <a:r>
              <a:rPr lang="en-US" sz="2400" dirty="0" err="1" smtClean="0">
                <a:solidFill>
                  <a:srgbClr val="FFC000"/>
                </a:solidFill>
                <a:latin typeface="Georgia" pitchFamily="18" charset="0"/>
              </a:rPr>
              <a:t>BioWare</a:t>
            </a:r>
            <a:r>
              <a:rPr lang="en-US" sz="2400" dirty="0" smtClean="0">
                <a:solidFill>
                  <a:srgbClr val="FFC000"/>
                </a:solidFill>
                <a:latin typeface="Georgia" pitchFamily="18" charset="0"/>
              </a:rPr>
              <a:t> has experience from </a:t>
            </a:r>
            <a:r>
              <a:rPr lang="en-US" sz="2400" i="1" dirty="0" smtClean="0">
                <a:solidFill>
                  <a:srgbClr val="FFC000"/>
                </a:solidFill>
                <a:latin typeface="Georgia" pitchFamily="18" charset="0"/>
              </a:rPr>
              <a:t>Star Wars</a:t>
            </a:r>
            <a:r>
              <a:rPr lang="en-US" sz="2400" dirty="0" smtClean="0">
                <a:solidFill>
                  <a:srgbClr val="FFC000"/>
                </a:solidFill>
                <a:latin typeface="Georgia" pitchFamily="18" charset="0"/>
              </a:rPr>
              <a:t>™: Knights of the Old Republic ™</a:t>
            </a:r>
          </a:p>
          <a:p>
            <a:pPr lvl="2" indent="-488950" eaLnBrk="1" hangingPunct="1"/>
            <a:endParaRPr lang="en-US" sz="2700" dirty="0" smtClean="0">
              <a:solidFill>
                <a:srgbClr val="FFC000"/>
              </a:solidFill>
              <a:latin typeface="Georgia" pitchFamily="18" charset="0"/>
            </a:endParaRPr>
          </a:p>
          <a:p>
            <a:pPr lvl="1" indent="-488950" eaLnBrk="1" hangingPunct="1">
              <a:buFont typeface="Arial" charset="0"/>
              <a:buChar char="•"/>
            </a:pPr>
            <a:endParaRPr lang="en-US" sz="3300" dirty="0" smtClean="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+ Star Wars</a:t>
            </a:r>
          </a:p>
        </p:txBody>
      </p:sp>
      <p:pic>
        <p:nvPicPr>
          <p:cNvPr id="819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676400"/>
            <a:ext cx="6762750" cy="507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990600" y="3276600"/>
            <a:ext cx="7010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22" tIns="65311" rIns="130622" bIns="65311">
            <a:normAutofit/>
          </a:bodyPr>
          <a:lstStyle/>
          <a:p>
            <a:pPr marL="488950" indent="-4889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900" dirty="0">
              <a:solidFill>
                <a:srgbClr val="FFCC00"/>
              </a:solidFill>
              <a:latin typeface="+mn-lt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01675" y="403860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So Wait…. What Is the </a:t>
            </a:r>
            <a:r>
              <a:rPr lang="en-US" sz="6000" dirty="0" err="1" smtClean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BioWare</a:t>
            </a:r>
            <a:r>
              <a:rPr lang="en-US" sz="6000" dirty="0" smtClean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 </a:t>
            </a: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Story?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828800"/>
            <a:ext cx="13182600" cy="2667000"/>
          </a:xfrm>
        </p:spPr>
        <p:txBody>
          <a:bodyPr/>
          <a:lstStyle/>
          <a:p>
            <a:r>
              <a:rPr lang="en-US" sz="3600" smtClean="0">
                <a:solidFill>
                  <a:srgbClr val="FFC000"/>
                </a:solidFill>
                <a:latin typeface="Georgia" pitchFamily="18" charset="0"/>
              </a:rPr>
              <a:t>Backstory vs. Player Involvement vs. Player Directed</a:t>
            </a:r>
          </a:p>
          <a:p>
            <a:pPr lvl="1"/>
            <a:endParaRPr lang="en-US" sz="3000" smtClean="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 fontScale="85000" lnSpcReduction="10000"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Story means different things in different games</a:t>
            </a:r>
          </a:p>
        </p:txBody>
      </p:sp>
      <p:pic>
        <p:nvPicPr>
          <p:cNvPr id="1024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3162300"/>
            <a:ext cx="5148263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6825" y="3117850"/>
            <a:ext cx="3711575" cy="29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025" y="3162300"/>
            <a:ext cx="39116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13487400" cy="2667000"/>
          </a:xfrm>
        </p:spPr>
        <p:txBody>
          <a:bodyPr/>
          <a:lstStyle/>
          <a:p>
            <a:r>
              <a:rPr lang="en-US" sz="3600" smtClean="0">
                <a:solidFill>
                  <a:srgbClr val="FFC000"/>
                </a:solidFill>
                <a:latin typeface="Georgia" pitchFamily="18" charset="0"/>
              </a:rPr>
              <a:t>Linear vs. Branching vs. Freeform vs. Generative vs. Emergent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 fontScale="85000" lnSpcReduction="10000"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Story means different things in different games</a:t>
            </a:r>
          </a:p>
        </p:txBody>
      </p:sp>
      <p:pic>
        <p:nvPicPr>
          <p:cNvPr id="1126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75" y="2679700"/>
            <a:ext cx="3482975" cy="261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693988"/>
            <a:ext cx="2006600" cy="285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938" y="4835525"/>
            <a:ext cx="2454275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400" y="2667000"/>
            <a:ext cx="322580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illgaming.files.wordpress.com/2012/03/deus_ex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143" y="4040073"/>
            <a:ext cx="32004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13182600" cy="2667000"/>
          </a:xfrm>
        </p:spPr>
        <p:txBody>
          <a:bodyPr/>
          <a:lstStyle/>
          <a:p>
            <a:r>
              <a:rPr lang="en-US" sz="3600" smtClean="0">
                <a:solidFill>
                  <a:srgbClr val="FFC000"/>
                </a:solidFill>
                <a:latin typeface="Georgia" pitchFamily="18" charset="0"/>
              </a:rPr>
              <a:t>Narrative vs. Mechanical vs. Social</a:t>
            </a:r>
          </a:p>
        </p:txBody>
      </p:sp>
      <p:sp>
        <p:nvSpPr>
          <p:cNvPr id="12291" name="Rectangle 3"/>
          <p:cNvSpPr txBox="1">
            <a:spLocks noChangeArrowheads="1"/>
          </p:cNvSpPr>
          <p:nvPr/>
        </p:nvSpPr>
        <p:spPr bwMode="auto">
          <a:xfrm>
            <a:off x="4465638" y="6172200"/>
            <a:ext cx="57594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sz="3600" i="1">
                <a:solidFill>
                  <a:srgbClr val="FFC000"/>
                </a:solidFill>
                <a:latin typeface="Georgia" pitchFamily="18" charset="0"/>
              </a:rPr>
              <a:t>(MMOs have all of these)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 fontScale="85000" lnSpcReduction="10000"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Story means different things in different games</a:t>
            </a:r>
          </a:p>
        </p:txBody>
      </p:sp>
      <p:pic>
        <p:nvPicPr>
          <p:cNvPr id="12293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400" y="2952750"/>
            <a:ext cx="4478338" cy="296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1913" y="2947988"/>
            <a:ext cx="3903662" cy="292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952750"/>
            <a:ext cx="4887913" cy="296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13182600" cy="2667000"/>
          </a:xfrm>
        </p:spPr>
        <p:txBody>
          <a:bodyPr/>
          <a:lstStyle/>
          <a:p>
            <a:r>
              <a:rPr lang="en-US" sz="3600" dirty="0" smtClean="0">
                <a:solidFill>
                  <a:srgbClr val="FFC000"/>
                </a:solidFill>
                <a:latin typeface="Georgia" pitchFamily="18" charset="0"/>
              </a:rPr>
              <a:t>Traditional </a:t>
            </a:r>
            <a:r>
              <a:rPr lang="en-US" sz="3600" dirty="0" err="1" smtClean="0">
                <a:solidFill>
                  <a:srgbClr val="FFC000"/>
                </a:solidFill>
                <a:latin typeface="Georgia" pitchFamily="18" charset="0"/>
              </a:rPr>
              <a:t>BioWare</a:t>
            </a:r>
            <a:r>
              <a:rPr lang="en-US" sz="3600" dirty="0" smtClean="0">
                <a:solidFill>
                  <a:srgbClr val="FFC000"/>
                </a:solidFill>
                <a:latin typeface="Georgia" pitchFamily="18" charset="0"/>
              </a:rPr>
              <a:t> </a:t>
            </a:r>
            <a:r>
              <a:rPr lang="en-US" sz="3600" dirty="0" smtClean="0">
                <a:solidFill>
                  <a:srgbClr val="FFC000"/>
                </a:solidFill>
                <a:latin typeface="Georgia" pitchFamily="18" charset="0"/>
              </a:rPr>
              <a:t>games focus on:</a:t>
            </a:r>
          </a:p>
          <a:p>
            <a:pPr lvl="1"/>
            <a:r>
              <a:rPr lang="en-US" sz="3000" dirty="0" smtClean="0">
                <a:solidFill>
                  <a:srgbClr val="FFC000"/>
                </a:solidFill>
                <a:latin typeface="Georgia" pitchFamily="18" charset="0"/>
              </a:rPr>
              <a:t>Backstory vs. Player Involvement vs. </a:t>
            </a:r>
            <a:r>
              <a:rPr lang="en-US" sz="3000" dirty="0" smtClean="0">
                <a:solidFill>
                  <a:srgbClr val="00B050"/>
                </a:solidFill>
                <a:latin typeface="Georgia" pitchFamily="18" charset="0"/>
              </a:rPr>
              <a:t>Player Directed</a:t>
            </a:r>
          </a:p>
          <a:p>
            <a:pPr lvl="1"/>
            <a:r>
              <a:rPr lang="en-US" sz="3000" dirty="0" smtClean="0">
                <a:solidFill>
                  <a:srgbClr val="00B050"/>
                </a:solidFill>
                <a:latin typeface="Georgia" pitchFamily="18" charset="0"/>
              </a:rPr>
              <a:t>Narrative</a:t>
            </a:r>
            <a:r>
              <a:rPr lang="en-US" sz="3000" dirty="0" smtClean="0">
                <a:solidFill>
                  <a:srgbClr val="FFC000"/>
                </a:solidFill>
                <a:latin typeface="Georgia" pitchFamily="18" charset="0"/>
              </a:rPr>
              <a:t> vs. Mechanical vs. Social</a:t>
            </a:r>
          </a:p>
          <a:p>
            <a:pPr lvl="1"/>
            <a:r>
              <a:rPr lang="en-US" sz="3000" dirty="0" smtClean="0">
                <a:solidFill>
                  <a:srgbClr val="FFC000"/>
                </a:solidFill>
                <a:latin typeface="Georgia" pitchFamily="18" charset="0"/>
              </a:rPr>
              <a:t>Linear vs. </a:t>
            </a:r>
            <a:r>
              <a:rPr lang="en-US" sz="3000" dirty="0" smtClean="0">
                <a:solidFill>
                  <a:srgbClr val="00B050"/>
                </a:solidFill>
                <a:latin typeface="Georgia" pitchFamily="18" charset="0"/>
              </a:rPr>
              <a:t>Branching</a:t>
            </a:r>
            <a:r>
              <a:rPr lang="en-US" sz="3000" dirty="0" smtClean="0">
                <a:solidFill>
                  <a:srgbClr val="FFC000"/>
                </a:solidFill>
                <a:latin typeface="Georgia" pitchFamily="18" charset="0"/>
              </a:rPr>
              <a:t> vs. Freeform vs. Generative vs. Emergent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 fontScale="85000" lnSpcReduction="10000"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Story means different things in different games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990600" y="3276600"/>
            <a:ext cx="7010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22" tIns="65311" rIns="130622" bIns="65311">
            <a:normAutofit/>
          </a:bodyPr>
          <a:lstStyle/>
          <a:p>
            <a:pPr marL="488950" indent="-4889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900" dirty="0">
              <a:solidFill>
                <a:srgbClr val="FFCC00"/>
              </a:solidFill>
              <a:latin typeface="+mn-lt"/>
              <a:cs typeface="+mn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76968" y="403860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 err="1" smtClean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BioWare</a:t>
            </a:r>
            <a:r>
              <a:rPr lang="en-US" sz="6000" dirty="0" smtClean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 </a:t>
            </a: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Pillars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Choice</a:t>
            </a:r>
          </a:p>
        </p:txBody>
      </p:sp>
      <p:pic>
        <p:nvPicPr>
          <p:cNvPr id="1536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24000"/>
            <a:ext cx="9534525" cy="547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0" y="2254250"/>
            <a:ext cx="3003550" cy="371316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7086600" y="1362075"/>
            <a:ext cx="6096000" cy="923925"/>
          </a:xfrm>
          <a:prstGeom prst="rect">
            <a:avLst/>
          </a:prstGeom>
        </p:spPr>
        <p:txBody>
          <a:bodyPr lIns="130622" tIns="65311" rIns="130622" bIns="65311" anchor="ctr"/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2400" dirty="0" err="1">
                <a:solidFill>
                  <a:srgbClr val="FFC000"/>
                </a:solidFill>
                <a:latin typeface="Trajan Pro" pitchFamily="18" charset="0"/>
                <a:ea typeface="+mj-ea"/>
                <a:cs typeface="+mj-cs"/>
              </a:rPr>
              <a:t>Wrex</a:t>
            </a:r>
            <a:r>
              <a:rPr lang="en-US" sz="2400" dirty="0">
                <a:solidFill>
                  <a:srgbClr val="FFC000"/>
                </a:solidFill>
                <a:latin typeface="Trajan Pro" pitchFamily="18" charset="0"/>
                <a:ea typeface="+mj-ea"/>
                <a:cs typeface="+mj-cs"/>
              </a:rPr>
              <a:t> and the </a:t>
            </a:r>
            <a:r>
              <a:rPr lang="en-US" sz="2400" dirty="0" err="1">
                <a:solidFill>
                  <a:srgbClr val="FFC000"/>
                </a:solidFill>
                <a:latin typeface="Trajan Pro" pitchFamily="18" charset="0"/>
                <a:ea typeface="+mj-ea"/>
                <a:cs typeface="+mj-cs"/>
              </a:rPr>
              <a:t>Genophage</a:t>
            </a:r>
            <a:endParaRPr lang="en-US" sz="2400" dirty="0">
              <a:solidFill>
                <a:srgbClr val="FFC000"/>
              </a:solidFill>
              <a:latin typeface="Trajan Pro" pitchFamily="18" charset="0"/>
              <a:ea typeface="+mj-ea"/>
              <a:cs typeface="+mj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90863" y="6248400"/>
            <a:ext cx="4038600" cy="923925"/>
          </a:xfrm>
          <a:prstGeom prst="rect">
            <a:avLst/>
          </a:prstGeom>
        </p:spPr>
        <p:txBody>
          <a:bodyPr lIns="130622" tIns="65311" rIns="130622" bIns="65311" anchor="ctr"/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2400" dirty="0">
                <a:solidFill>
                  <a:srgbClr val="FFC000"/>
                </a:solidFill>
                <a:latin typeface="Trajan Pro" pitchFamily="18" charset="0"/>
                <a:ea typeface="+mj-ea"/>
                <a:cs typeface="+mj-cs"/>
              </a:rPr>
              <a:t>Ashley </a:t>
            </a:r>
            <a:r>
              <a:rPr lang="en-US" sz="2400" dirty="0" err="1">
                <a:solidFill>
                  <a:srgbClr val="FFC000"/>
                </a:solidFill>
                <a:latin typeface="Trajan Pro" pitchFamily="18" charset="0"/>
                <a:ea typeface="+mj-ea"/>
                <a:cs typeface="+mj-cs"/>
              </a:rPr>
              <a:t>vs</a:t>
            </a:r>
            <a:r>
              <a:rPr lang="en-US" sz="2400" dirty="0">
                <a:solidFill>
                  <a:srgbClr val="FFC000"/>
                </a:solidFill>
                <a:latin typeface="Trajan Pro" pitchFamily="18" charset="0"/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Trajan Pro" pitchFamily="18" charset="0"/>
                <a:ea typeface="+mj-ea"/>
                <a:cs typeface="+mj-cs"/>
              </a:rPr>
              <a:t>Kaiden</a:t>
            </a:r>
            <a:endParaRPr lang="en-US" sz="2400" dirty="0">
              <a:solidFill>
                <a:srgbClr val="FFC000"/>
              </a:solidFill>
              <a:latin typeface="Trajan Pro" pitchFamily="18" charset="0"/>
              <a:ea typeface="+mj-ea"/>
              <a:cs typeface="+mj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Consequences</a:t>
            </a:r>
          </a:p>
        </p:txBody>
      </p:sp>
      <p:pic>
        <p:nvPicPr>
          <p:cNvPr id="1638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7294563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2895600"/>
            <a:ext cx="7294563" cy="415607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113" y="4462463"/>
            <a:ext cx="3597275" cy="268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0"/>
            <a:ext cx="36576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Companions</a:t>
            </a:r>
          </a:p>
        </p:txBody>
      </p:sp>
      <p:pic>
        <p:nvPicPr>
          <p:cNvPr id="17413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408238"/>
            <a:ext cx="3352800" cy="405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9" descr="C:\Users\claunius\Documents\GDC PPT\Images\Framed\dragon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4613275"/>
            <a:ext cx="4275138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650" y="1527175"/>
            <a:ext cx="6213475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650" y="3803650"/>
            <a:ext cx="3263900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00" y="1558925"/>
            <a:ext cx="5600700" cy="319087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Cinematic Presentation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7188" y="4341813"/>
            <a:ext cx="5035550" cy="284638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8588" y="1558925"/>
            <a:ext cx="5600700" cy="319087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825" y="3657600"/>
            <a:ext cx="4710113" cy="3530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Content Quality</a:t>
            </a:r>
          </a:p>
        </p:txBody>
      </p:sp>
      <p:pic>
        <p:nvPicPr>
          <p:cNvPr id="19459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1905000"/>
            <a:ext cx="13338175" cy="454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762000" y="1676400"/>
            <a:ext cx="13030200" cy="923925"/>
          </a:xfrm>
          <a:prstGeom prst="rect">
            <a:avLst/>
          </a:prstGeom>
        </p:spPr>
        <p:txBody>
          <a:bodyPr lIns="130622" tIns="65311" rIns="130622" bIns="65311" anchor="ctr"/>
          <a:lstStyle/>
          <a:p>
            <a:pPr defTabSz="1306220" fontAlgn="auto">
              <a:spcAft>
                <a:spcPts val="0"/>
              </a:spcAft>
              <a:defRPr/>
            </a:pPr>
            <a:r>
              <a:rPr lang="en-US" sz="2400" dirty="0">
                <a:solidFill>
                  <a:srgbClr val="FFC000"/>
                </a:solidFill>
                <a:latin typeface="Trajan Pro" pitchFamily="18" charset="0"/>
                <a:ea typeface="+mj-ea"/>
                <a:cs typeface="+mj-cs"/>
              </a:rPr>
              <a:t>So we want to do this.  What unique challenges does an MMO bring to the table when building </a:t>
            </a:r>
            <a:r>
              <a:rPr lang="en-US" sz="2400" dirty="0" err="1" smtClean="0">
                <a:solidFill>
                  <a:srgbClr val="FFC000"/>
                </a:solidFill>
                <a:latin typeface="Trajan Pro" pitchFamily="18" charset="0"/>
                <a:ea typeface="+mj-ea"/>
                <a:cs typeface="+mj-cs"/>
              </a:rPr>
              <a:t>BioWare</a:t>
            </a:r>
            <a:r>
              <a:rPr lang="en-US" sz="2400" dirty="0" smtClean="0">
                <a:solidFill>
                  <a:srgbClr val="FFC000"/>
                </a:solidFill>
                <a:latin typeface="Trajan Pro" pitchFamily="18" charset="0"/>
                <a:ea typeface="+mj-ea"/>
                <a:cs typeface="+mj-cs"/>
              </a:rPr>
              <a:t> </a:t>
            </a:r>
            <a:r>
              <a:rPr lang="en-US" sz="2400" dirty="0">
                <a:solidFill>
                  <a:srgbClr val="FFC000"/>
                </a:solidFill>
                <a:latin typeface="Trajan Pro" pitchFamily="18" charset="0"/>
                <a:ea typeface="+mj-ea"/>
                <a:cs typeface="+mj-cs"/>
              </a:rPr>
              <a:t>content?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OK</a:t>
            </a:r>
          </a:p>
        </p:txBody>
      </p:sp>
      <p:pic>
        <p:nvPicPr>
          <p:cNvPr id="20490" name="Picture 10" descr="C:\Users\claunius\Documents\GDC PPT\Images\Framed\shamesmal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8825" y="3200400"/>
            <a:ext cx="7040563" cy="2390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9" name="Picture 9" descr="C:\Users\claunius\Documents\GDC PPT\Images\Framed\Kass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0" y="3200400"/>
            <a:ext cx="3200400" cy="2390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8" name="Picture 8" descr="C:\Users\claunius\Documents\GDC PPT\Images\Framed\guy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44200" y="4799013"/>
            <a:ext cx="3286125" cy="204470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1" name="Picture 11" descr="C:\Users\claunius\Documents\GDC PPT\Images\Framed\dragon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10200" y="4854575"/>
            <a:ext cx="3421063" cy="19335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622143" y="2752272"/>
            <a:ext cx="72961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488950" indent="-488950" algn="l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4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60450" indent="-407988" algn="l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31950" indent="-325438" algn="l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84413" indent="-325438" algn="l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38463" indent="-325438" algn="l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92106" indent="-326555" algn="l" defTabSz="130622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45216" indent="-326555" algn="l" defTabSz="130622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98327" indent="-326555" algn="l" defTabSz="130622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51437" indent="-326555" algn="l" defTabSz="130622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2800" dirty="0" smtClean="0">
                <a:solidFill>
                  <a:srgbClr val="FFC000"/>
                </a:solidFill>
                <a:latin typeface="Georgia" pitchFamily="18" charset="0"/>
              </a:rPr>
              <a:t>Nature of MMOs means there is no save points or reloading story from past point</a:t>
            </a:r>
          </a:p>
          <a:p>
            <a:pPr>
              <a:defRPr/>
            </a:pPr>
            <a:r>
              <a:rPr lang="en-US" sz="2800" dirty="0" smtClean="0">
                <a:solidFill>
                  <a:srgbClr val="FFC000"/>
                </a:solidFill>
                <a:latin typeface="Georgia" pitchFamily="18" charset="0"/>
              </a:rPr>
              <a:t>All </a:t>
            </a:r>
            <a:r>
              <a:rPr lang="en-US" sz="2800" dirty="0" smtClean="0">
                <a:solidFill>
                  <a:srgbClr val="FFC000"/>
                </a:solidFill>
                <a:latin typeface="Georgia" pitchFamily="18" charset="0"/>
              </a:rPr>
              <a:t>decisions are final</a:t>
            </a:r>
          </a:p>
          <a:p>
            <a:pPr>
              <a:defRPr/>
            </a:pPr>
            <a:r>
              <a:rPr lang="en-US" sz="2800" dirty="0" smtClean="0">
                <a:solidFill>
                  <a:srgbClr val="FFC000"/>
                </a:solidFill>
                <a:latin typeface="Georgia" pitchFamily="18" charset="0"/>
              </a:rPr>
              <a:t>No easy way to see ‘road not taken’</a:t>
            </a:r>
          </a:p>
          <a:p>
            <a:pPr>
              <a:defRPr/>
            </a:pPr>
            <a:r>
              <a:rPr lang="en-US" sz="2800" dirty="0" smtClean="0">
                <a:solidFill>
                  <a:srgbClr val="FFC000"/>
                </a:solidFill>
                <a:latin typeface="Georgia" pitchFamily="18" charset="0"/>
              </a:rPr>
              <a:t>Consequences really matter</a:t>
            </a:r>
          </a:p>
          <a:p>
            <a:pPr>
              <a:defRPr/>
            </a:pPr>
            <a:endParaRPr lang="en-US" sz="2800" dirty="0">
              <a:solidFill>
                <a:srgbClr val="FFC000"/>
              </a:solidFill>
              <a:latin typeface="Georgia" pitchFamily="18" charset="0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en-US" sz="2800" dirty="0" smtClean="0">
                <a:solidFill>
                  <a:srgbClr val="FFC000"/>
                </a:solidFill>
                <a:latin typeface="Georgia" pitchFamily="18" charset="0"/>
              </a:rPr>
              <a:t>This actually proved to be marketable</a:t>
            </a:r>
          </a:p>
          <a:p>
            <a:pPr>
              <a:defRPr/>
            </a:pPr>
            <a:endParaRPr lang="en-US" sz="3600" dirty="0" smtClean="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 smtClean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Without A Net</a:t>
            </a:r>
            <a:endParaRPr lang="en-US" sz="6000" dirty="0">
              <a:gradFill>
                <a:gsLst>
                  <a:gs pos="0">
                    <a:srgbClr val="D59F10"/>
                  </a:gs>
                  <a:gs pos="50000">
                    <a:srgbClr val="F7E37E"/>
                  </a:gs>
                  <a:gs pos="100000">
                    <a:srgbClr val="D59F10"/>
                  </a:gs>
                </a:gsLst>
                <a:lin ang="5400000" scaled="0"/>
              </a:gradFill>
              <a:latin typeface="Trajan Pro" pitchFamily="18" charset="0"/>
              <a:ea typeface="+mj-ea"/>
              <a:cs typeface="+mj-cs"/>
            </a:endParaRPr>
          </a:p>
        </p:txBody>
      </p:sp>
      <p:pic>
        <p:nvPicPr>
          <p:cNvPr id="2054" name="Picture 6" descr="http://www.popcrunch.com/wp-content/uploads/2010/02/14.Man-on-Wire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711" y="1919968"/>
            <a:ext cx="4710922" cy="288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 txBox="1">
            <a:spLocks noChangeArrowheads="1"/>
          </p:cNvSpPr>
          <p:nvPr/>
        </p:nvSpPr>
        <p:spPr bwMode="auto">
          <a:xfrm>
            <a:off x="5715000" y="1600200"/>
            <a:ext cx="8458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488950" indent="-4889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1060450" indent="-407988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600">
                <a:solidFill>
                  <a:srgbClr val="FFC000"/>
                </a:solidFill>
                <a:latin typeface="Georgia" pitchFamily="18" charset="0"/>
              </a:rPr>
              <a:t>Competitors had a staggering amount of content</a:t>
            </a:r>
          </a:p>
          <a:p>
            <a:pPr lvl="1">
              <a:spcBef>
                <a:spcPct val="20000"/>
              </a:spcBef>
              <a:buFont typeface="Arial" charset="0"/>
              <a:buChar char="–"/>
            </a:pPr>
            <a:r>
              <a:rPr lang="en-US" sz="2400">
                <a:solidFill>
                  <a:srgbClr val="FFC000"/>
                </a:solidFill>
                <a:latin typeface="Georgia" pitchFamily="18" charset="0"/>
              </a:rPr>
              <a:t>Factionally unique content vastly increases costs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000">
                <a:solidFill>
                  <a:srgbClr val="FFC000"/>
                </a:solidFill>
                <a:latin typeface="Georgia" pitchFamily="18" charset="0"/>
              </a:rPr>
              <a:t>Our quest content is more expensive</a:t>
            </a:r>
          </a:p>
          <a:p>
            <a:pPr lvl="1">
              <a:spcBef>
                <a:spcPct val="20000"/>
              </a:spcBef>
              <a:buFont typeface="Arial" charset="0"/>
              <a:buChar char="–"/>
            </a:pPr>
            <a:r>
              <a:rPr lang="en-US" sz="2400">
                <a:solidFill>
                  <a:srgbClr val="FFC000"/>
                </a:solidFill>
                <a:latin typeface="Georgia" pitchFamily="18" charset="0"/>
              </a:rPr>
              <a:t>Writing (which has to be done early)</a:t>
            </a:r>
          </a:p>
          <a:p>
            <a:pPr lvl="1">
              <a:spcBef>
                <a:spcPct val="20000"/>
              </a:spcBef>
              <a:buFont typeface="Arial" charset="0"/>
              <a:buChar char="–"/>
            </a:pPr>
            <a:r>
              <a:rPr lang="en-US" sz="2400">
                <a:solidFill>
                  <a:srgbClr val="FFC000"/>
                </a:solidFill>
                <a:latin typeface="Georgia" pitchFamily="18" charset="0"/>
              </a:rPr>
              <a:t>Voice Over</a:t>
            </a:r>
          </a:p>
          <a:p>
            <a:pPr lvl="1">
              <a:spcBef>
                <a:spcPct val="20000"/>
              </a:spcBef>
              <a:buFont typeface="Arial" charset="0"/>
              <a:buChar char="–"/>
            </a:pPr>
            <a:r>
              <a:rPr lang="en-US" sz="2400">
                <a:solidFill>
                  <a:srgbClr val="FFC000"/>
                </a:solidFill>
                <a:latin typeface="Georgia" pitchFamily="18" charset="0"/>
              </a:rPr>
              <a:t>Scripting (i.e. quest mechanics)</a:t>
            </a:r>
          </a:p>
          <a:p>
            <a:pPr lvl="1">
              <a:spcBef>
                <a:spcPct val="20000"/>
              </a:spcBef>
              <a:buFont typeface="Arial" charset="0"/>
              <a:buChar char="–"/>
            </a:pPr>
            <a:r>
              <a:rPr lang="en-US" sz="2400">
                <a:solidFill>
                  <a:srgbClr val="FFC000"/>
                </a:solidFill>
                <a:latin typeface="Georgia" pitchFamily="18" charset="0"/>
              </a:rPr>
              <a:t>Chained quests</a:t>
            </a:r>
          </a:p>
          <a:p>
            <a:pPr lvl="1">
              <a:spcBef>
                <a:spcPct val="20000"/>
              </a:spcBef>
              <a:buFont typeface="Arial" charset="0"/>
              <a:buChar char="–"/>
            </a:pPr>
            <a:r>
              <a:rPr lang="en-US" sz="2400">
                <a:solidFill>
                  <a:srgbClr val="FFC000"/>
                </a:solidFill>
                <a:latin typeface="Georgia" pitchFamily="18" charset="0"/>
              </a:rPr>
              <a:t>Forking</a:t>
            </a:r>
          </a:p>
          <a:p>
            <a:pPr lvl="1">
              <a:spcBef>
                <a:spcPct val="20000"/>
              </a:spcBef>
              <a:buFont typeface="Arial" charset="0"/>
              <a:buChar char="–"/>
            </a:pPr>
            <a:endParaRPr lang="en-US" sz="24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60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Staggering Amount of Content</a:t>
            </a:r>
          </a:p>
        </p:txBody>
      </p:sp>
      <p:pic>
        <p:nvPicPr>
          <p:cNvPr id="2253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632075"/>
            <a:ext cx="4989513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 txBox="1">
            <a:spLocks noChangeArrowheads="1"/>
          </p:cNvSpPr>
          <p:nvPr/>
        </p:nvSpPr>
        <p:spPr bwMode="auto">
          <a:xfrm>
            <a:off x="5181600" y="1600200"/>
            <a:ext cx="89916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488950" indent="-4889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1060450" indent="-407988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600">
                <a:solidFill>
                  <a:srgbClr val="FFC000"/>
                </a:solidFill>
                <a:latin typeface="Georgia" pitchFamily="18" charset="0"/>
              </a:rPr>
              <a:t>Group conversations playtested very well in the Neverwinter Nights model!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600">
                <a:solidFill>
                  <a:srgbClr val="FFC000"/>
                </a:solidFill>
                <a:latin typeface="Georgia" pitchFamily="18" charset="0"/>
              </a:rPr>
              <a:t>Voting on conversation nodes a winner!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600">
                <a:solidFill>
                  <a:srgbClr val="FFC000"/>
                </a:solidFill>
                <a:latin typeface="Georgia" pitchFamily="18" charset="0"/>
              </a:rPr>
              <a:t>Issues arose:</a:t>
            </a:r>
          </a:p>
          <a:p>
            <a:pPr lvl="1">
              <a:spcBef>
                <a:spcPct val="20000"/>
              </a:spcBef>
              <a:buFont typeface="Arial" charset="0"/>
              <a:buChar char="–"/>
            </a:pPr>
            <a:r>
              <a:rPr lang="en-US" sz="3000">
                <a:solidFill>
                  <a:srgbClr val="FFC000"/>
                </a:solidFill>
                <a:latin typeface="Georgia" pitchFamily="18" charset="0"/>
              </a:rPr>
              <a:t>Gathering players together to start a conversation</a:t>
            </a:r>
          </a:p>
          <a:p>
            <a:pPr lvl="1">
              <a:spcBef>
                <a:spcPct val="20000"/>
              </a:spcBef>
              <a:buFont typeface="Arial" charset="0"/>
              <a:buChar char="–"/>
            </a:pPr>
            <a:r>
              <a:rPr lang="en-US" sz="3000">
                <a:solidFill>
                  <a:srgbClr val="FFC000"/>
                </a:solidFill>
                <a:latin typeface="Georgia" pitchFamily="18" charset="0"/>
              </a:rPr>
              <a:t>Dealing with consequences of actions when you are outvoted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60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Multiplayer is Tricky</a:t>
            </a:r>
          </a:p>
        </p:txBody>
      </p:sp>
      <p:pic>
        <p:nvPicPr>
          <p:cNvPr id="3074" name="Picture 2" descr="http://torwars.com/wp-content/uploads/2011/11/swtor-2011-11-07-12-40-54-31-500x2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71" y="2667000"/>
            <a:ext cx="476250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 txBox="1">
            <a:spLocks noChangeArrowheads="1"/>
          </p:cNvSpPr>
          <p:nvPr/>
        </p:nvSpPr>
        <p:spPr bwMode="auto">
          <a:xfrm>
            <a:off x="5675313" y="3048000"/>
            <a:ext cx="8497887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488950" indent="-4889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1060450" indent="-407988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600" dirty="0">
                <a:solidFill>
                  <a:srgbClr val="FFC000"/>
                </a:solidFill>
                <a:latin typeface="Georgia" pitchFamily="18" charset="0"/>
              </a:rPr>
              <a:t>Really hard to do stories that have </a:t>
            </a:r>
            <a:r>
              <a:rPr lang="en-US" sz="3600" dirty="0" err="1" smtClean="0">
                <a:solidFill>
                  <a:srgbClr val="FFC000"/>
                </a:solidFill>
                <a:latin typeface="Georgia" pitchFamily="18" charset="0"/>
              </a:rPr>
              <a:t>BioWare</a:t>
            </a:r>
            <a:r>
              <a:rPr lang="en-US" sz="3600" dirty="0" smtClean="0">
                <a:solidFill>
                  <a:srgbClr val="FFC000"/>
                </a:solidFill>
                <a:latin typeface="Georgia" pitchFamily="18" charset="0"/>
              </a:rPr>
              <a:t> </a:t>
            </a:r>
            <a:r>
              <a:rPr lang="en-US" sz="3600" dirty="0">
                <a:solidFill>
                  <a:srgbClr val="FFC000"/>
                </a:solidFill>
                <a:latin typeface="Georgia" pitchFamily="18" charset="0"/>
              </a:rPr>
              <a:t>impact in a shared space</a:t>
            </a:r>
            <a:endParaRPr lang="en-US" sz="2400" dirty="0">
              <a:solidFill>
                <a:srgbClr val="FFC000"/>
              </a:solidFill>
              <a:latin typeface="Georgia" pitchFamily="18" charset="0"/>
            </a:endParaRPr>
          </a:p>
          <a:p>
            <a:pPr lvl="1">
              <a:spcBef>
                <a:spcPct val="20000"/>
              </a:spcBef>
              <a:buFont typeface="Arial" charset="0"/>
              <a:buChar char="–"/>
            </a:pPr>
            <a:endParaRPr lang="en-US" sz="2400" dirty="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600" dirty="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Consequences</a:t>
            </a:r>
          </a:p>
        </p:txBody>
      </p:sp>
      <p:pic>
        <p:nvPicPr>
          <p:cNvPr id="2458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2514600"/>
            <a:ext cx="4992688" cy="289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538" y="3886200"/>
            <a:ext cx="3663950" cy="3124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9463" y="3146425"/>
            <a:ext cx="3665537" cy="3124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604" name="Rectangle 3"/>
          <p:cNvSpPr txBox="1">
            <a:spLocks noChangeArrowheads="1"/>
          </p:cNvSpPr>
          <p:nvPr/>
        </p:nvSpPr>
        <p:spPr bwMode="auto">
          <a:xfrm>
            <a:off x="552450" y="1371600"/>
            <a:ext cx="138493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488950" indent="-4889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1060450" indent="-407988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600">
                <a:solidFill>
                  <a:srgbClr val="FFC000"/>
                </a:solidFill>
                <a:latin typeface="Georgia" pitchFamily="18" charset="0"/>
              </a:rPr>
              <a:t>Wanted to tell stories that were true to the class – Smugglers shouldn’t have the same stories as Jedi Knights</a:t>
            </a:r>
          </a:p>
          <a:p>
            <a:pPr lvl="1">
              <a:spcBef>
                <a:spcPct val="20000"/>
              </a:spcBef>
              <a:buFont typeface="Arial" charset="0"/>
              <a:buChar char="•"/>
            </a:pPr>
            <a:r>
              <a:rPr lang="en-US" sz="2400">
                <a:solidFill>
                  <a:srgbClr val="FFC000"/>
                </a:solidFill>
                <a:latin typeface="Georgia" pitchFamily="18" charset="0"/>
              </a:rPr>
              <a:t>Means if people don’t play multiple characters, players see 1/8 of our best content</a:t>
            </a:r>
          </a:p>
          <a:p>
            <a:pPr lvl="1">
              <a:spcBef>
                <a:spcPct val="20000"/>
              </a:spcBef>
              <a:buFont typeface="Arial" charset="0"/>
              <a:buChar char="–"/>
            </a:pPr>
            <a:endParaRPr lang="en-US" sz="24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60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Class Stories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0638" y="3886200"/>
            <a:ext cx="3663950" cy="3124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450" y="3146425"/>
            <a:ext cx="3663950" cy="3124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575" y="1641475"/>
            <a:ext cx="5715000" cy="429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990600" y="3276600"/>
            <a:ext cx="7010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22" tIns="65311" rIns="130622" bIns="65311">
            <a:normAutofit/>
          </a:bodyPr>
          <a:lstStyle/>
          <a:p>
            <a:pPr marL="488950" indent="-4889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900" dirty="0">
              <a:solidFill>
                <a:srgbClr val="FFCC00"/>
              </a:solidFill>
              <a:latin typeface="+mn-lt"/>
              <a:cs typeface="+mn-cs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140075" y="1905000"/>
            <a:ext cx="2667000" cy="762000"/>
          </a:xfrm>
          <a:prstGeom prst="roundRect">
            <a:avLst/>
          </a:prstGeom>
          <a:gradFill>
            <a:gsLst>
              <a:gs pos="52000">
                <a:srgbClr val="F9D259">
                  <a:lumMod val="98000"/>
                  <a:lumOff val="2000"/>
                  <a:alpha val="78000"/>
                </a:srgbClr>
              </a:gs>
              <a:gs pos="0">
                <a:srgbClr val="BD922A"/>
              </a:gs>
              <a:gs pos="100000">
                <a:srgbClr val="BD922A"/>
              </a:gs>
            </a:gsLst>
            <a:lin ang="5400000" scaled="0"/>
          </a:gradFill>
          <a:ln>
            <a:solidFill>
              <a:schemeClr val="tx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That’s no </a:t>
            </a:r>
            <a:r>
              <a:rPr lang="en-US" b="1" dirty="0">
                <a:solidFill>
                  <a:schemeClr val="bg1"/>
                </a:solidFill>
              </a:rPr>
              <a:t>m</a:t>
            </a:r>
            <a:r>
              <a:rPr lang="en-US" dirty="0">
                <a:solidFill>
                  <a:schemeClr val="bg1"/>
                </a:solidFill>
              </a:rPr>
              <a:t>oon!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906000" y="2420938"/>
            <a:ext cx="2895600" cy="990600"/>
          </a:xfrm>
          <a:prstGeom prst="roundRect">
            <a:avLst/>
          </a:prstGeom>
          <a:gradFill>
            <a:gsLst>
              <a:gs pos="52000">
                <a:srgbClr val="F9D259">
                  <a:lumMod val="98000"/>
                  <a:lumOff val="2000"/>
                  <a:alpha val="78000"/>
                </a:srgbClr>
              </a:gs>
              <a:gs pos="0">
                <a:srgbClr val="BD922A"/>
              </a:gs>
              <a:gs pos="100000">
                <a:srgbClr val="BD922A"/>
              </a:gs>
            </a:gsLst>
            <a:lin ang="5400000" scaled="0"/>
          </a:gradFill>
          <a:ln>
            <a:solidFill>
              <a:schemeClr val="tx2">
                <a:lumMod val="2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I’ve got a bad feeling about this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47712" y="571500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Challenges we Faced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248400" y="1524000"/>
            <a:ext cx="83820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488950" indent="-488950" algn="l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4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60450" indent="-407988" algn="l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31950" indent="-325438" algn="l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84413" indent="-325438" algn="l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38463" indent="-325438" algn="l" defTabSz="1304925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92106" indent="-326555" algn="l" defTabSz="130622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45216" indent="-326555" algn="l" defTabSz="130622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98327" indent="-326555" algn="l" defTabSz="130622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51437" indent="-326555" algn="l" defTabSz="130622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dirty="0" smtClean="0">
                <a:solidFill>
                  <a:srgbClr val="FFC000"/>
                </a:solidFill>
                <a:latin typeface="Georgia" pitchFamily="18" charset="0"/>
              </a:rPr>
              <a:t>8 unique class missions lines from levels 1 to 50</a:t>
            </a:r>
          </a:p>
          <a:p>
            <a:pPr>
              <a:defRPr/>
            </a:pPr>
            <a:r>
              <a:rPr lang="en-US" sz="2400" dirty="0" err="1" smtClean="0">
                <a:solidFill>
                  <a:srgbClr val="FFC000"/>
                </a:solidFill>
                <a:latin typeface="Georgia" pitchFamily="18" charset="0"/>
              </a:rPr>
              <a:t>Factionally</a:t>
            </a:r>
            <a:r>
              <a:rPr lang="en-US" sz="2400" dirty="0" smtClean="0">
                <a:solidFill>
                  <a:srgbClr val="FFC000"/>
                </a:solidFill>
                <a:latin typeface="Georgia" pitchFamily="18" charset="0"/>
              </a:rPr>
              <a:t> unique missions on each side resulting in 160 hours targeted playtime</a:t>
            </a:r>
          </a:p>
          <a:p>
            <a:pPr>
              <a:defRPr/>
            </a:pPr>
            <a:r>
              <a:rPr lang="en-US" sz="2400" dirty="0" smtClean="0">
                <a:solidFill>
                  <a:srgbClr val="FFC000"/>
                </a:solidFill>
                <a:latin typeface="Georgia" pitchFamily="18" charset="0"/>
              </a:rPr>
              <a:t>Full VO for players and </a:t>
            </a:r>
            <a:r>
              <a:rPr lang="en-US" sz="2400" dirty="0" smtClean="0">
                <a:solidFill>
                  <a:srgbClr val="FFC000"/>
                </a:solidFill>
                <a:latin typeface="Georgia" pitchFamily="18" charset="0"/>
              </a:rPr>
              <a:t>NPCs</a:t>
            </a:r>
          </a:p>
          <a:p>
            <a:pPr lvl="1">
              <a:defRPr/>
            </a:pPr>
            <a:r>
              <a:rPr lang="en-US" sz="2400" dirty="0" smtClean="0">
                <a:solidFill>
                  <a:srgbClr val="FFC000"/>
                </a:solidFill>
                <a:latin typeface="Georgia" pitchFamily="18" charset="0"/>
              </a:rPr>
              <a:t>Includes setting up infrastructure to find actors, manage scripts, track </a:t>
            </a:r>
            <a:r>
              <a:rPr lang="en-US" sz="2400" dirty="0" err="1" smtClean="0">
                <a:solidFill>
                  <a:srgbClr val="FFC000"/>
                </a:solidFill>
                <a:latin typeface="Georgia" pitchFamily="18" charset="0"/>
              </a:rPr>
              <a:t>pronounciations</a:t>
            </a:r>
            <a:r>
              <a:rPr lang="en-US" sz="2400" dirty="0" smtClean="0">
                <a:solidFill>
                  <a:srgbClr val="FFC000"/>
                </a:solidFill>
                <a:latin typeface="Georgia" pitchFamily="18" charset="0"/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  <a:latin typeface="Georgia" pitchFamily="18" charset="0"/>
              </a:rPr>
              <a:t>etc</a:t>
            </a:r>
            <a:endParaRPr lang="en-US" sz="2400" dirty="0" smtClean="0">
              <a:solidFill>
                <a:srgbClr val="FFC000"/>
              </a:solidFill>
              <a:latin typeface="Georgia" pitchFamily="18" charset="0"/>
            </a:endParaRPr>
          </a:p>
          <a:p>
            <a:pPr>
              <a:defRPr/>
            </a:pPr>
            <a:r>
              <a:rPr lang="en-US" sz="2400" dirty="0" smtClean="0">
                <a:solidFill>
                  <a:srgbClr val="FFC000"/>
                </a:solidFill>
                <a:latin typeface="Georgia" pitchFamily="18" charset="0"/>
              </a:rPr>
              <a:t>Many </a:t>
            </a:r>
            <a:r>
              <a:rPr lang="en-US" sz="2400" dirty="0" err="1" smtClean="0">
                <a:solidFill>
                  <a:srgbClr val="FFC000"/>
                </a:solidFill>
                <a:latin typeface="Georgia" pitchFamily="18" charset="0"/>
              </a:rPr>
              <a:t>readthroughs</a:t>
            </a:r>
            <a:r>
              <a:rPr lang="en-US" sz="2400" dirty="0" smtClean="0">
                <a:solidFill>
                  <a:srgbClr val="FFC000"/>
                </a:solidFill>
                <a:latin typeface="Georgia" pitchFamily="18" charset="0"/>
              </a:rPr>
              <a:t> and approvals (internal, Lucas, </a:t>
            </a:r>
            <a:r>
              <a:rPr lang="en-US" sz="2400" dirty="0" err="1" smtClean="0">
                <a:solidFill>
                  <a:srgbClr val="FFC000"/>
                </a:solidFill>
                <a:latin typeface="Georgia" pitchFamily="18" charset="0"/>
              </a:rPr>
              <a:t>etc</a:t>
            </a:r>
            <a:r>
              <a:rPr lang="en-US" sz="2400" dirty="0" smtClean="0">
                <a:solidFill>
                  <a:srgbClr val="FFC000"/>
                </a:solidFill>
                <a:latin typeface="Georgia" pitchFamily="18" charset="0"/>
              </a:rPr>
              <a:t>)</a:t>
            </a:r>
            <a:endParaRPr lang="en-US" sz="2400" dirty="0" smtClean="0">
              <a:solidFill>
                <a:srgbClr val="FFC000"/>
              </a:solidFill>
              <a:latin typeface="Georgia" pitchFamily="18" charset="0"/>
            </a:endParaRPr>
          </a:p>
          <a:p>
            <a:pPr>
              <a:defRPr/>
            </a:pPr>
            <a:r>
              <a:rPr lang="en-US" sz="2400" dirty="0" smtClean="0">
                <a:solidFill>
                  <a:srgbClr val="FFC000"/>
                </a:solidFill>
                <a:latin typeface="Georgia" pitchFamily="18" charset="0"/>
              </a:rPr>
              <a:t>Localization to French &amp; German</a:t>
            </a:r>
          </a:p>
          <a:p>
            <a:pPr lvl="1">
              <a:defRPr/>
            </a:pPr>
            <a:r>
              <a:rPr lang="en-US" sz="2400" dirty="0" smtClean="0">
                <a:solidFill>
                  <a:srgbClr val="FFC000"/>
                </a:solidFill>
                <a:latin typeface="Georgia" pitchFamily="18" charset="0"/>
              </a:rPr>
              <a:t>Including VO!</a:t>
            </a:r>
          </a:p>
          <a:p>
            <a:pPr>
              <a:defRPr/>
            </a:pPr>
            <a:endParaRPr lang="en-US" sz="3000" dirty="0">
              <a:solidFill>
                <a:srgbClr val="FFC000"/>
              </a:solidFill>
              <a:latin typeface="Georgia" pitchFamily="18" charset="0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rgbClr val="FFC000"/>
                </a:solidFill>
                <a:latin typeface="Georgia" pitchFamily="18" charset="0"/>
              </a:rPr>
              <a:t>“The equivalent of 24 KOTORs” is in the right ballpark</a:t>
            </a:r>
          </a:p>
          <a:p>
            <a:pPr>
              <a:defRPr/>
            </a:pPr>
            <a:endParaRPr lang="en-US" sz="3000" dirty="0">
              <a:solidFill>
                <a:srgbClr val="FFC000"/>
              </a:solidFill>
              <a:latin typeface="Georgia" pitchFamily="18" charset="0"/>
            </a:endParaRPr>
          </a:p>
          <a:p>
            <a:pPr>
              <a:defRPr/>
            </a:pPr>
            <a:endParaRPr lang="en-US" sz="3000" dirty="0" smtClean="0">
              <a:solidFill>
                <a:srgbClr val="FFC000"/>
              </a:solidFill>
              <a:latin typeface="Georgia" pitchFamily="18" charset="0"/>
            </a:endParaRPr>
          </a:p>
          <a:p>
            <a:pPr>
              <a:defRPr/>
            </a:pPr>
            <a:endParaRPr lang="en-US" sz="3600" dirty="0" smtClean="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Incubation Time</a:t>
            </a:r>
          </a:p>
        </p:txBody>
      </p:sp>
      <p:pic>
        <p:nvPicPr>
          <p:cNvPr id="2765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095500"/>
            <a:ext cx="5159375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 txBox="1">
            <a:spLocks noChangeArrowheads="1"/>
          </p:cNvSpPr>
          <p:nvPr/>
        </p:nvSpPr>
        <p:spPr bwMode="auto">
          <a:xfrm>
            <a:off x="6248400" y="1600200"/>
            <a:ext cx="81534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488950" indent="-4889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1060450" indent="-407988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600" dirty="0">
                <a:solidFill>
                  <a:srgbClr val="FFC000"/>
                </a:solidFill>
                <a:latin typeface="Georgia" pitchFamily="18" charset="0"/>
              </a:rPr>
              <a:t>Our writing department was the first fully staffed department at the company – 8 full-time writers</a:t>
            </a:r>
          </a:p>
          <a:p>
            <a:pPr lvl="1">
              <a:spcBef>
                <a:spcPct val="20000"/>
              </a:spcBef>
              <a:buFont typeface="Arial" charset="0"/>
              <a:buChar char="–"/>
            </a:pPr>
            <a:r>
              <a:rPr lang="en-US" sz="3000" dirty="0">
                <a:solidFill>
                  <a:srgbClr val="FFC000"/>
                </a:solidFill>
                <a:latin typeface="Georgia" pitchFamily="18" charset="0"/>
              </a:rPr>
              <a:t>My previous project had two half-time writers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600" dirty="0">
                <a:solidFill>
                  <a:srgbClr val="FFC000"/>
                </a:solidFill>
                <a:latin typeface="Georgia" pitchFamily="18" charset="0"/>
              </a:rPr>
              <a:t>They were all hired before we had:</a:t>
            </a:r>
          </a:p>
          <a:p>
            <a:pPr lvl="1">
              <a:spcBef>
                <a:spcPct val="20000"/>
              </a:spcBef>
              <a:buFont typeface="Arial" charset="0"/>
              <a:buChar char="–"/>
            </a:pPr>
            <a:r>
              <a:rPr lang="en-US" sz="3000" dirty="0">
                <a:solidFill>
                  <a:srgbClr val="FFC000"/>
                </a:solidFill>
                <a:latin typeface="Georgia" pitchFamily="18" charset="0"/>
              </a:rPr>
              <a:t>Narrative writing tools</a:t>
            </a:r>
          </a:p>
          <a:p>
            <a:pPr lvl="1">
              <a:spcBef>
                <a:spcPct val="20000"/>
              </a:spcBef>
              <a:buFont typeface="Arial" charset="0"/>
              <a:buChar char="–"/>
            </a:pPr>
            <a:r>
              <a:rPr lang="en-US" sz="3000" dirty="0" smtClean="0">
                <a:solidFill>
                  <a:srgbClr val="FFC000"/>
                </a:solidFill>
                <a:latin typeface="Georgia" pitchFamily="18" charset="0"/>
              </a:rPr>
              <a:t>World builders </a:t>
            </a:r>
            <a:r>
              <a:rPr lang="en-US" sz="3000" dirty="0">
                <a:solidFill>
                  <a:srgbClr val="FFC000"/>
                </a:solidFill>
                <a:latin typeface="Georgia" pitchFamily="18" charset="0"/>
              </a:rPr>
              <a:t>to build what they wrote</a:t>
            </a:r>
          </a:p>
          <a:p>
            <a:pPr lvl="1">
              <a:spcBef>
                <a:spcPct val="20000"/>
              </a:spcBef>
              <a:buFont typeface="Arial" charset="0"/>
              <a:buChar char="–"/>
            </a:pPr>
            <a:r>
              <a:rPr lang="en-US" sz="3000" dirty="0">
                <a:solidFill>
                  <a:srgbClr val="FFC000"/>
                </a:solidFill>
                <a:latin typeface="Georgia" pitchFamily="18" charset="0"/>
              </a:rPr>
              <a:t>Firm game mechanics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 dirty="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 dirty="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 dirty="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600" dirty="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Incubation Time</a:t>
            </a:r>
          </a:p>
        </p:txBody>
      </p:sp>
      <p:pic>
        <p:nvPicPr>
          <p:cNvPr id="2867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2484438"/>
            <a:ext cx="56007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 txBox="1">
            <a:spLocks noChangeArrowheads="1"/>
          </p:cNvSpPr>
          <p:nvPr/>
        </p:nvSpPr>
        <p:spPr bwMode="auto">
          <a:xfrm>
            <a:off x="6781800" y="1524000"/>
            <a:ext cx="76200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488950" indent="-488950" eaLnBrk="0" hangingPunct="0">
              <a:defRPr sz="2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1060450" indent="-407988" eaLnBrk="0" hangingPunct="0">
              <a:defRPr sz="2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indent="0">
              <a:spcBef>
                <a:spcPct val="20000"/>
              </a:spcBef>
              <a:defRPr/>
            </a:pPr>
            <a:r>
              <a:rPr lang="en-US" sz="3200" b="1" dirty="0" smtClean="0">
                <a:solidFill>
                  <a:srgbClr val="FFC000"/>
                </a:solidFill>
                <a:latin typeface="Georgia" pitchFamily="18" charset="0"/>
              </a:rPr>
              <a:t>AT LAUNCH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C000"/>
                </a:solidFill>
                <a:latin typeface="Georgia" pitchFamily="18" charset="0"/>
              </a:rPr>
              <a:t>260,000 </a:t>
            </a:r>
            <a:r>
              <a:rPr lang="en-US" sz="3200" dirty="0" smtClean="0">
                <a:solidFill>
                  <a:srgbClr val="FFC000"/>
                </a:solidFill>
                <a:latin typeface="Georgia" pitchFamily="18" charset="0"/>
              </a:rPr>
              <a:t>lines of dialogue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C000"/>
                </a:solidFill>
                <a:latin typeface="Georgia" pitchFamily="18" charset="0"/>
              </a:rPr>
              <a:t>321 Actors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C000"/>
                </a:solidFill>
                <a:latin typeface="Georgia" pitchFamily="18" charset="0"/>
              </a:rPr>
              <a:t>4,094 </a:t>
            </a:r>
            <a:r>
              <a:rPr lang="en-US" sz="3200" dirty="0" smtClean="0">
                <a:solidFill>
                  <a:srgbClr val="FFC000"/>
                </a:solidFill>
                <a:latin typeface="Georgia" pitchFamily="18" charset="0"/>
              </a:rPr>
              <a:t>Characters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C000"/>
                </a:solidFill>
                <a:latin typeface="Georgia" pitchFamily="18" charset="0"/>
              </a:rPr>
              <a:t>17 Recording Studios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C000"/>
                </a:solidFill>
                <a:latin typeface="Georgia" pitchFamily="18" charset="0"/>
              </a:rPr>
              <a:t>1,600 </a:t>
            </a:r>
            <a:r>
              <a:rPr lang="en-US" sz="3200" dirty="0" smtClean="0">
                <a:solidFill>
                  <a:srgbClr val="FFC000"/>
                </a:solidFill>
                <a:latin typeface="Georgia" pitchFamily="18" charset="0"/>
              </a:rPr>
              <a:t>VO sessions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C000"/>
                </a:solidFill>
                <a:latin typeface="Georgia" pitchFamily="18" charset="0"/>
              </a:rPr>
              <a:t>Almost 275 </a:t>
            </a:r>
            <a:r>
              <a:rPr lang="en-US" sz="3200" dirty="0" smtClean="0">
                <a:solidFill>
                  <a:srgbClr val="FFC000"/>
                </a:solidFill>
                <a:latin typeface="Georgia" pitchFamily="18" charset="0"/>
              </a:rPr>
              <a:t>hours of VO total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i="1" dirty="0" smtClean="0">
                <a:solidFill>
                  <a:srgbClr val="FFC000"/>
                </a:solidFill>
                <a:latin typeface="Georgia" pitchFamily="18" charset="0"/>
              </a:rPr>
              <a:t>Doesn’t count aliens and other non-English speakers</a:t>
            </a:r>
            <a:r>
              <a:rPr lang="en-US" sz="3200" i="1" dirty="0" smtClean="0">
                <a:solidFill>
                  <a:srgbClr val="FFC000"/>
                </a:solidFill>
                <a:latin typeface="Georgia" pitchFamily="18" charset="0"/>
              </a:rPr>
              <a:t>!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i="1" dirty="0" smtClean="0">
                <a:solidFill>
                  <a:srgbClr val="FFC000"/>
                </a:solidFill>
                <a:latin typeface="Georgia" pitchFamily="18" charset="0"/>
              </a:rPr>
              <a:t>And we’re still adding more stuff!</a:t>
            </a:r>
            <a:endParaRPr lang="en-US" sz="3200" i="1" dirty="0" smtClean="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000" dirty="0" smtClean="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000" dirty="0" smtClean="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000" dirty="0" smtClean="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600" dirty="0" smtClean="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Amount of Content</a:t>
            </a:r>
          </a:p>
        </p:txBody>
      </p:sp>
      <p:pic>
        <p:nvPicPr>
          <p:cNvPr id="2970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466975"/>
            <a:ext cx="56007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 txBox="1">
            <a:spLocks noChangeArrowheads="1"/>
          </p:cNvSpPr>
          <p:nvPr/>
        </p:nvSpPr>
        <p:spPr bwMode="auto">
          <a:xfrm>
            <a:off x="6477000" y="1752600"/>
            <a:ext cx="7932738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488950" indent="-4889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1060450" indent="-407988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600">
                <a:solidFill>
                  <a:srgbClr val="FFC000"/>
                </a:solidFill>
                <a:latin typeface="Georgia" pitchFamily="18" charset="0"/>
              </a:rPr>
              <a:t>Quest Hubs used to have 5-6 quests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600">
                <a:solidFill>
                  <a:srgbClr val="FFC000"/>
                </a:solidFill>
                <a:latin typeface="Georgia" pitchFamily="18" charset="0"/>
              </a:rPr>
              <a:t>Turned out to be too much of a good thing – too much talking</a:t>
            </a:r>
          </a:p>
          <a:p>
            <a:pPr lvl="1">
              <a:spcBef>
                <a:spcPct val="20000"/>
              </a:spcBef>
              <a:buFont typeface="Arial" charset="0"/>
              <a:buChar char="•"/>
            </a:pPr>
            <a:r>
              <a:rPr lang="en-US" sz="3000">
                <a:solidFill>
                  <a:srgbClr val="FFC000"/>
                </a:solidFill>
                <a:latin typeface="Georgia" pitchFamily="18" charset="0"/>
              </a:rPr>
              <a:t>Players had trouble tracking the various storylines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000">
                <a:solidFill>
                  <a:srgbClr val="FFC000"/>
                </a:solidFill>
                <a:latin typeface="Georgia" pitchFamily="18" charset="0"/>
              </a:rPr>
              <a:t>Simplified some quests to use alternative quest delivery mechanisms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000">
                <a:solidFill>
                  <a:srgbClr val="FFC000"/>
                </a:solidFill>
                <a:latin typeface="Georgia" pitchFamily="18" charset="0"/>
              </a:rPr>
              <a:t>Many were just thrown away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60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Too Many Quests</a:t>
            </a:r>
          </a:p>
        </p:txBody>
      </p:sp>
      <p:pic>
        <p:nvPicPr>
          <p:cNvPr id="3072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2505075"/>
            <a:ext cx="56007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 txBox="1">
            <a:spLocks noChangeArrowheads="1"/>
          </p:cNvSpPr>
          <p:nvPr/>
        </p:nvSpPr>
        <p:spPr bwMode="auto">
          <a:xfrm>
            <a:off x="6477000" y="1828800"/>
            <a:ext cx="79248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488950" indent="-4889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1060450" indent="-407988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000">
                <a:solidFill>
                  <a:srgbClr val="FFC000"/>
                </a:solidFill>
                <a:latin typeface="Georgia" pitchFamily="18" charset="0"/>
              </a:rPr>
              <a:t>Took us a while to find the optimal conversation length</a:t>
            </a:r>
          </a:p>
          <a:p>
            <a:pPr lvl="1">
              <a:spcBef>
                <a:spcPct val="20000"/>
              </a:spcBef>
              <a:buFont typeface="Arial" charset="0"/>
              <a:buChar char="•"/>
            </a:pPr>
            <a:r>
              <a:rPr lang="en-US" sz="3000">
                <a:solidFill>
                  <a:srgbClr val="FFC000"/>
                </a:solidFill>
                <a:latin typeface="Georgia" pitchFamily="18" charset="0"/>
              </a:rPr>
              <a:t>Early conversations needed to be rewritten or have VO thrown away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000">
                <a:solidFill>
                  <a:srgbClr val="FFC000"/>
                </a:solidFill>
                <a:latin typeface="Georgia" pitchFamily="18" charset="0"/>
              </a:rPr>
              <a:t>Patience gets shorter the farther you get into the game, and more trivial the quest content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000">
                <a:solidFill>
                  <a:srgbClr val="FFC000"/>
                </a:solidFill>
                <a:latin typeface="Georgia" pitchFamily="18" charset="0"/>
              </a:rPr>
              <a:t>Social aspect has really weird effects on patience with conversations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60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Conversations Too Long</a:t>
            </a:r>
          </a:p>
        </p:txBody>
      </p:sp>
      <p:pic>
        <p:nvPicPr>
          <p:cNvPr id="3174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" y="2505075"/>
            <a:ext cx="56007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 txBox="1">
            <a:spLocks noChangeArrowheads="1"/>
          </p:cNvSpPr>
          <p:nvPr/>
        </p:nvSpPr>
        <p:spPr bwMode="auto">
          <a:xfrm>
            <a:off x="6266543" y="1408339"/>
            <a:ext cx="8153400" cy="485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488950" indent="-4889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1060450" indent="-407988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 dirty="0">
                <a:solidFill>
                  <a:srgbClr val="FFC000"/>
                </a:solidFill>
                <a:latin typeface="Georgia" pitchFamily="18" charset="0"/>
              </a:rPr>
              <a:t>Often, VO was recorded and localized before we found a problem with the quest</a:t>
            </a:r>
          </a:p>
          <a:p>
            <a:pPr lvl="1">
              <a:spcBef>
                <a:spcPct val="20000"/>
              </a:spcBef>
              <a:buFont typeface="Arial" charset="0"/>
              <a:buChar char="•"/>
            </a:pPr>
            <a:r>
              <a:rPr lang="en-US" sz="3200" dirty="0" smtClean="0">
                <a:solidFill>
                  <a:srgbClr val="FFC000"/>
                </a:solidFill>
                <a:latin typeface="Georgia" pitchFamily="18" charset="0"/>
              </a:rPr>
              <a:t>Often happened late enough that rewriting/rerecording were not viable solutions</a:t>
            </a:r>
            <a:endParaRPr lang="en-US" sz="3200" dirty="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 dirty="0" smtClean="0">
                <a:solidFill>
                  <a:srgbClr val="FFC000"/>
                </a:solidFill>
                <a:latin typeface="Georgia" pitchFamily="18" charset="0"/>
              </a:rPr>
              <a:t>Solutions:</a:t>
            </a:r>
          </a:p>
          <a:p>
            <a:pPr lvl="1">
              <a:spcBef>
                <a:spcPct val="20000"/>
              </a:spcBef>
              <a:buFont typeface="Arial" charset="0"/>
              <a:buChar char="•"/>
            </a:pPr>
            <a:r>
              <a:rPr lang="en-US" sz="3200" dirty="0" smtClean="0">
                <a:solidFill>
                  <a:srgbClr val="FFC000"/>
                </a:solidFill>
                <a:latin typeface="Georgia" pitchFamily="18" charset="0"/>
              </a:rPr>
              <a:t>Cut the quest</a:t>
            </a:r>
          </a:p>
          <a:p>
            <a:pPr lvl="1">
              <a:spcBef>
                <a:spcPct val="20000"/>
              </a:spcBef>
              <a:buFont typeface="Arial" charset="0"/>
              <a:buChar char="•"/>
            </a:pPr>
            <a:r>
              <a:rPr lang="en-US" sz="3200" dirty="0" smtClean="0">
                <a:solidFill>
                  <a:srgbClr val="FFC000"/>
                </a:solidFill>
                <a:latin typeface="Georgia" pitchFamily="18" charset="0"/>
              </a:rPr>
              <a:t>Insertion </a:t>
            </a:r>
            <a:r>
              <a:rPr lang="en-US" sz="3200" dirty="0">
                <a:solidFill>
                  <a:srgbClr val="FFC000"/>
                </a:solidFill>
                <a:latin typeface="Georgia" pitchFamily="18" charset="0"/>
              </a:rPr>
              <a:t>of non-English speaking </a:t>
            </a:r>
            <a:r>
              <a:rPr lang="en-US" sz="3200" dirty="0" smtClean="0">
                <a:solidFill>
                  <a:srgbClr val="FFC000"/>
                </a:solidFill>
                <a:latin typeface="Georgia" pitchFamily="18" charset="0"/>
              </a:rPr>
              <a:t>NPCs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 dirty="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 dirty="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 dirty="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600" dirty="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Problem Quests</a:t>
            </a:r>
          </a:p>
        </p:txBody>
      </p:sp>
      <p:pic>
        <p:nvPicPr>
          <p:cNvPr id="3277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25" y="2155825"/>
            <a:ext cx="5184775" cy="429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 txBox="1">
            <a:spLocks noChangeArrowheads="1"/>
          </p:cNvSpPr>
          <p:nvPr/>
        </p:nvSpPr>
        <p:spPr bwMode="auto">
          <a:xfrm>
            <a:off x="304800" y="2057400"/>
            <a:ext cx="81534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488950" indent="-4889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Group conversations were awesome!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Gathering a group on the other hand, was tedious and annoying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Made worse when class quests would lead to different places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Quest chaining and forking were made messier with group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60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Group Missions</a:t>
            </a:r>
          </a:p>
        </p:txBody>
      </p:sp>
      <p:pic>
        <p:nvPicPr>
          <p:cNvPr id="3379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2600325"/>
            <a:ext cx="56007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3581400"/>
            <a:ext cx="121158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22" tIns="65311" rIns="130622" bIns="65311"/>
          <a:lstStyle/>
          <a:p>
            <a:pPr marL="1060450" lvl="1" indent="-488950">
              <a:spcBef>
                <a:spcPct val="20000"/>
              </a:spcBef>
              <a:buFontTx/>
              <a:buChar char="-"/>
              <a:defRPr/>
            </a:pPr>
            <a:endParaRPr lang="en-US" sz="3300" dirty="0">
              <a:solidFill>
                <a:srgbClr val="FFC000"/>
              </a:solidFill>
              <a:latin typeface="Georgia" pitchFamily="18" charset="0"/>
              <a:cs typeface="+mn-cs"/>
            </a:endParaRPr>
          </a:p>
        </p:txBody>
      </p:sp>
      <p:sp>
        <p:nvSpPr>
          <p:cNvPr id="34819" name="Rectangle 3"/>
          <p:cNvSpPr txBox="1">
            <a:spLocks noChangeArrowheads="1"/>
          </p:cNvSpPr>
          <p:nvPr/>
        </p:nvSpPr>
        <p:spPr bwMode="auto">
          <a:xfrm>
            <a:off x="990600" y="3000375"/>
            <a:ext cx="699135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488950" indent="-4889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“Holocom” technology was our solution – allowed you to join a party member’s conversation from wherever you were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60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 err="1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Holo</a:t>
            </a:r>
            <a:endParaRPr lang="en-US" sz="6000" dirty="0">
              <a:gradFill>
                <a:gsLst>
                  <a:gs pos="0">
                    <a:srgbClr val="D59F10"/>
                  </a:gs>
                  <a:gs pos="50000">
                    <a:srgbClr val="F7E37E"/>
                  </a:gs>
                  <a:gs pos="100000">
                    <a:srgbClr val="D59F10"/>
                  </a:gs>
                </a:gsLst>
                <a:lin ang="5400000" scaled="0"/>
              </a:gradFill>
              <a:latin typeface="Trajan Pro" pitchFamily="18" charset="0"/>
              <a:ea typeface="+mj-ea"/>
              <a:cs typeface="+mj-cs"/>
            </a:endParaRPr>
          </a:p>
        </p:txBody>
      </p:sp>
      <p:pic>
        <p:nvPicPr>
          <p:cNvPr id="3482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2600325"/>
            <a:ext cx="56007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 txBox="1">
            <a:spLocks noChangeArrowheads="1"/>
          </p:cNvSpPr>
          <p:nvPr/>
        </p:nvSpPr>
        <p:spPr bwMode="auto">
          <a:xfrm>
            <a:off x="973138" y="2971800"/>
            <a:ext cx="7239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488950" indent="-4889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Forking made joining and sharing quests difficult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Forced us to simplify many quests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60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Forking</a:t>
            </a:r>
          </a:p>
        </p:txBody>
      </p:sp>
      <p:pic>
        <p:nvPicPr>
          <p:cNvPr id="3584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6538" y="1990725"/>
            <a:ext cx="4476750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 txBox="1">
            <a:spLocks noChangeArrowheads="1"/>
          </p:cNvSpPr>
          <p:nvPr/>
        </p:nvSpPr>
        <p:spPr bwMode="auto">
          <a:xfrm>
            <a:off x="533400" y="1752600"/>
            <a:ext cx="75692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488950" indent="-4889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Writers originally wrote quests so that different classes went to different quest hubs at different times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Playtesting showed that keeping player’s quest destinations in sync became a high priority 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Subtle differences in mission length had huge social impacts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Philosophy of ‘class stories are done alone’ had to change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60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Staying in Sync</a:t>
            </a:r>
          </a:p>
        </p:txBody>
      </p:sp>
      <p:pic>
        <p:nvPicPr>
          <p:cNvPr id="3686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788" y="2600325"/>
            <a:ext cx="56007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 txBox="1">
            <a:spLocks noChangeArrowheads="1"/>
          </p:cNvSpPr>
          <p:nvPr/>
        </p:nvSpPr>
        <p:spPr bwMode="auto">
          <a:xfrm>
            <a:off x="457200" y="1752600"/>
            <a:ext cx="75692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488950" indent="-4889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Players ‘getting jumped’ when they hit certain story points resulted in many design adjustments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Writers had to have clear rules of when ambushes could happen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Ambushes limit ability to let players teleport around the world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We abandoned the idea of ‘hidden ambushes’ – making them less ambushy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60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Ambushes</a:t>
            </a:r>
          </a:p>
        </p:txBody>
      </p:sp>
      <p:pic>
        <p:nvPicPr>
          <p:cNvPr id="3789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2600325"/>
            <a:ext cx="56007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 txBox="1">
            <a:spLocks noChangeArrowheads="1"/>
          </p:cNvSpPr>
          <p:nvPr/>
        </p:nvSpPr>
        <p:spPr bwMode="auto">
          <a:xfrm>
            <a:off x="533400" y="1752600"/>
            <a:ext cx="76200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488950" indent="-4889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‘Rolling’ to win conversations was very popular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Light Side/Dark Side system can’t penalize players for making a choice they don’t agree with</a:t>
            </a:r>
          </a:p>
          <a:p>
            <a:pPr lvl="1"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Choices were frequently ‘grey’ with arbitrary results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Solution: you get rewarded for your choice not the result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60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Mission Consequences</a:t>
            </a:r>
          </a:p>
        </p:txBody>
      </p:sp>
      <p:pic>
        <p:nvPicPr>
          <p:cNvPr id="3891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2593975"/>
            <a:ext cx="56007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 txBox="1">
            <a:spLocks noChangeArrowheads="1"/>
          </p:cNvSpPr>
          <p:nvPr/>
        </p:nvSpPr>
        <p:spPr bwMode="auto">
          <a:xfrm>
            <a:off x="609600" y="1752600"/>
            <a:ext cx="75438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488950" indent="-4889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No saves means choices are permanent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Many on the team (and many fans) saw this as evocative and compelling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Still, ESC to leave any conversation was one of our first design decision</a:t>
            </a:r>
          </a:p>
          <a:p>
            <a:pPr lvl="1"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Once the conversation is concluded, responses are final</a:t>
            </a:r>
          </a:p>
          <a:p>
            <a:pPr lvl="1"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ESC was less than optimal in group situations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2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60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Mission Consequences</a:t>
            </a:r>
          </a:p>
        </p:txBody>
      </p:sp>
      <p:pic>
        <p:nvPicPr>
          <p:cNvPr id="3994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2600325"/>
            <a:ext cx="56007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 txBox="1">
            <a:spLocks noChangeArrowheads="1"/>
          </p:cNvSpPr>
          <p:nvPr/>
        </p:nvSpPr>
        <p:spPr bwMode="auto">
          <a:xfrm>
            <a:off x="533400" y="2895600"/>
            <a:ext cx="74295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488950" indent="-4889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This companion character was always meant to die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solidFill>
                  <a:srgbClr val="FFC000"/>
                </a:solidFill>
                <a:latin typeface="Georgia" pitchFamily="18" charset="0"/>
              </a:rPr>
              <a:t>…but doing so would cost you your healing companion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2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00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60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Mission Consequences</a:t>
            </a:r>
          </a:p>
        </p:txBody>
      </p:sp>
      <p:pic>
        <p:nvPicPr>
          <p:cNvPr id="4096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2600325"/>
            <a:ext cx="56007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 txBox="1">
            <a:spLocks noChangeArrowheads="1"/>
          </p:cNvSpPr>
          <p:nvPr/>
        </p:nvSpPr>
        <p:spPr bwMode="auto">
          <a:xfrm>
            <a:off x="7162800" y="1676400"/>
            <a:ext cx="7018338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488950" indent="-4889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600">
                <a:solidFill>
                  <a:srgbClr val="FFC000"/>
                </a:solidFill>
                <a:latin typeface="Georgia" pitchFamily="18" charset="0"/>
              </a:rPr>
              <a:t>Our QA dept loved testing:</a:t>
            </a:r>
          </a:p>
          <a:p>
            <a:pPr lvl="1">
              <a:spcBef>
                <a:spcPct val="20000"/>
              </a:spcBef>
              <a:buFont typeface="Arial" charset="0"/>
              <a:buChar char="•"/>
            </a:pPr>
            <a:r>
              <a:rPr lang="en-US" sz="3600">
                <a:solidFill>
                  <a:srgbClr val="FFC000"/>
                </a:solidFill>
                <a:latin typeface="Georgia" pitchFamily="18" charset="0"/>
              </a:rPr>
              <a:t>Forking Conversations</a:t>
            </a:r>
          </a:p>
          <a:p>
            <a:pPr lvl="1">
              <a:spcBef>
                <a:spcPct val="20000"/>
              </a:spcBef>
              <a:buFont typeface="Arial" charset="0"/>
              <a:buChar char="•"/>
            </a:pPr>
            <a:r>
              <a:rPr lang="en-US" sz="3600">
                <a:solidFill>
                  <a:srgbClr val="FFC000"/>
                </a:solidFill>
                <a:latin typeface="Georgia" pitchFamily="18" charset="0"/>
              </a:rPr>
              <a:t>Gender and Species Variants</a:t>
            </a:r>
          </a:p>
          <a:p>
            <a:pPr lvl="1">
              <a:spcBef>
                <a:spcPct val="20000"/>
              </a:spcBef>
              <a:buFont typeface="Arial" charset="0"/>
              <a:buChar char="•"/>
            </a:pPr>
            <a:r>
              <a:rPr lang="en-US" sz="3600">
                <a:solidFill>
                  <a:srgbClr val="FFC000"/>
                </a:solidFill>
                <a:latin typeface="Georgia" pitchFamily="18" charset="0"/>
              </a:rPr>
              <a:t>Complex scripting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600">
                <a:solidFill>
                  <a:srgbClr val="FFC000"/>
                </a:solidFill>
                <a:latin typeface="Georgia" pitchFamily="18" charset="0"/>
              </a:rPr>
              <a:t>Class Quest Blockers were considered high priority must-fix, call-in-sleeping-designer level bugs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600">
              <a:solidFill>
                <a:srgbClr val="FFC000"/>
              </a:solidFill>
              <a:latin typeface="Georgia" pitchFamily="18" charset="0"/>
            </a:endParaRPr>
          </a:p>
          <a:p>
            <a:pPr lvl="1">
              <a:spcBef>
                <a:spcPct val="20000"/>
              </a:spcBef>
              <a:buFont typeface="Arial" charset="0"/>
              <a:buChar char="•"/>
            </a:pPr>
            <a:endParaRPr lang="en-US" sz="360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Quality Assurance</a:t>
            </a:r>
          </a:p>
        </p:txBody>
      </p:sp>
      <p:pic>
        <p:nvPicPr>
          <p:cNvPr id="4198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2519363"/>
            <a:ext cx="56007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 txBox="1">
            <a:spLocks noChangeArrowheads="1"/>
          </p:cNvSpPr>
          <p:nvPr/>
        </p:nvSpPr>
        <p:spPr bwMode="auto">
          <a:xfrm>
            <a:off x="6907213" y="2133600"/>
            <a:ext cx="7018337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622" tIns="65311" rIns="130622" bIns="65311"/>
          <a:lstStyle>
            <a:lvl1pPr marL="488950" indent="-4889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600" dirty="0" smtClean="0">
                <a:solidFill>
                  <a:srgbClr val="FFC000"/>
                </a:solidFill>
                <a:latin typeface="Georgia" pitchFamily="18" charset="0"/>
              </a:rPr>
              <a:t>85</a:t>
            </a:r>
            <a:r>
              <a:rPr lang="en-US" sz="3600" dirty="0">
                <a:solidFill>
                  <a:srgbClr val="FFC000"/>
                </a:solidFill>
                <a:latin typeface="Georgia" pitchFamily="18" charset="0"/>
              </a:rPr>
              <a:t>% </a:t>
            </a:r>
            <a:r>
              <a:rPr lang="en-US" sz="3600" dirty="0" err="1">
                <a:solidFill>
                  <a:srgbClr val="FFC000"/>
                </a:solidFill>
                <a:latin typeface="Georgia" pitchFamily="18" charset="0"/>
              </a:rPr>
              <a:t>Metacritic</a:t>
            </a:r>
            <a:endParaRPr lang="en-US" sz="3600" dirty="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600" dirty="0">
                <a:solidFill>
                  <a:srgbClr val="FFC000"/>
                </a:solidFill>
                <a:latin typeface="Georgia" pitchFamily="18" charset="0"/>
              </a:rPr>
              <a:t>Story was frequently cited as top strength of game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600" dirty="0">
              <a:solidFill>
                <a:srgbClr val="FFC000"/>
              </a:solidFill>
              <a:latin typeface="Georgia" pitchFamily="18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600" dirty="0">
              <a:solidFill>
                <a:srgbClr val="FFC000"/>
              </a:solidFill>
              <a:latin typeface="Georgia" pitchFamily="18" charset="0"/>
            </a:endParaRPr>
          </a:p>
          <a:p>
            <a:pPr lvl="1">
              <a:spcBef>
                <a:spcPct val="20000"/>
              </a:spcBef>
              <a:buFont typeface="Arial" charset="0"/>
              <a:buChar char="•"/>
            </a:pPr>
            <a:endParaRPr lang="en-US" sz="3600" dirty="0">
              <a:solidFill>
                <a:srgbClr val="FFC000"/>
              </a:solidFill>
              <a:latin typeface="Georgia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So How’d We Do?</a:t>
            </a:r>
          </a:p>
        </p:txBody>
      </p:sp>
      <p:pic>
        <p:nvPicPr>
          <p:cNvPr id="43015" name="Picture 7" descr="http://ecx.images-amazon.com/images/I/71oP1o4UXKL._AA1078_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0" r="15057"/>
          <a:stretch/>
        </p:blipFill>
        <p:spPr bwMode="auto">
          <a:xfrm>
            <a:off x="2238829" y="1400629"/>
            <a:ext cx="4038600" cy="5793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58825" y="0"/>
            <a:ext cx="13166725" cy="1371600"/>
          </a:xfrm>
          <a:prstGeom prst="rect">
            <a:avLst/>
          </a:prstGeom>
        </p:spPr>
        <p:txBody>
          <a:bodyPr lIns="130622" tIns="65311" rIns="130622" bIns="65311" anchor="ctr">
            <a:normAutofit/>
          </a:bodyPr>
          <a:lstStyle/>
          <a:p>
            <a:pPr algn="ctr" defTabSz="1306220" fontAlgn="auto">
              <a:spcAft>
                <a:spcPts val="0"/>
              </a:spcAft>
              <a:defRPr/>
            </a:pPr>
            <a:r>
              <a:rPr lang="en-US" sz="6000" dirty="0">
                <a:gradFill>
                  <a:gsLst>
                    <a:gs pos="0">
                      <a:srgbClr val="D59F10"/>
                    </a:gs>
                    <a:gs pos="50000">
                      <a:srgbClr val="F7E37E"/>
                    </a:gs>
                    <a:gs pos="100000">
                      <a:srgbClr val="D59F10"/>
                    </a:gs>
                  </a:gsLst>
                  <a:lin ang="5400000" scaled="0"/>
                </a:gradFill>
                <a:latin typeface="Trajan Pro" pitchFamily="18" charset="0"/>
                <a:ea typeface="+mj-ea"/>
                <a:cs typeface="+mj-cs"/>
              </a:rPr>
              <a:t>Questions?</a:t>
            </a:r>
          </a:p>
        </p:txBody>
      </p:sp>
      <p:pic>
        <p:nvPicPr>
          <p:cNvPr id="4403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338" y="1508125"/>
            <a:ext cx="9791700" cy="557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3415</TotalTime>
  <Words>1212</Words>
  <Application>Microsoft Office PowerPoint</Application>
  <PresentationFormat>Custom</PresentationFormat>
  <Paragraphs>234</Paragraphs>
  <Slides>42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ismaraw</dc:creator>
  <cp:lastModifiedBy>damion</cp:lastModifiedBy>
  <cp:revision>71</cp:revision>
  <dcterms:created xsi:type="dcterms:W3CDTF">2011-02-02T01:07:29Z</dcterms:created>
  <dcterms:modified xsi:type="dcterms:W3CDTF">2012-10-05T16:08:17Z</dcterms:modified>
</cp:coreProperties>
</file>