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2" r:id="rId15"/>
    <p:sldId id="300" r:id="rId16"/>
    <p:sldId id="271" r:id="rId17"/>
    <p:sldId id="290" r:id="rId18"/>
    <p:sldId id="299" r:id="rId19"/>
    <p:sldId id="273" r:id="rId20"/>
    <p:sldId id="274" r:id="rId21"/>
    <p:sldId id="277" r:id="rId22"/>
    <p:sldId id="278" r:id="rId23"/>
    <p:sldId id="275" r:id="rId24"/>
    <p:sldId id="276" r:id="rId25"/>
    <p:sldId id="293" r:id="rId26"/>
    <p:sldId id="281" r:id="rId27"/>
    <p:sldId id="280" r:id="rId28"/>
    <p:sldId id="279" r:id="rId29"/>
    <p:sldId id="282" r:id="rId30"/>
    <p:sldId id="283" r:id="rId31"/>
    <p:sldId id="284" r:id="rId32"/>
    <p:sldId id="285" r:id="rId33"/>
    <p:sldId id="286" r:id="rId34"/>
    <p:sldId id="287" r:id="rId35"/>
    <p:sldId id="305" r:id="rId36"/>
    <p:sldId id="306" r:id="rId37"/>
    <p:sldId id="307" r:id="rId38"/>
    <p:sldId id="298" r:id="rId39"/>
    <p:sldId id="308" r:id="rId40"/>
    <p:sldId id="288" r:id="rId41"/>
    <p:sldId id="294" r:id="rId42"/>
    <p:sldId id="289" r:id="rId43"/>
    <p:sldId id="296" r:id="rId44"/>
    <p:sldId id="309" r:id="rId45"/>
    <p:sldId id="295" r:id="rId46"/>
    <p:sldId id="297" r:id="rId47"/>
    <p:sldId id="301" r:id="rId48"/>
    <p:sldId id="302" r:id="rId49"/>
    <p:sldId id="292" r:id="rId50"/>
    <p:sldId id="304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account" initials="Ma" lastIdx="1" clrIdx="0">
    <p:extLst>
      <p:ext uri="{19B8F6BF-5375-455C-9EA6-DF929625EA0E}">
        <p15:presenceInfo xmlns:p15="http://schemas.microsoft.com/office/powerpoint/2012/main" userId="0b3d7ebfa0172b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1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6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Customers </a:t>
            </a:r>
            <a:r>
              <a:rPr lang="en-US" sz="2400" b="1" dirty="0" smtClean="0"/>
              <a:t>Sorted by Amount Happy to Spend</a:t>
            </a:r>
          </a:p>
          <a:p>
            <a:pPr>
              <a:defRPr sz="2400" b="1"/>
            </a:pPr>
            <a:r>
              <a:rPr lang="en-US" sz="1400" b="1" dirty="0" smtClean="0"/>
              <a:t>(Heavy spending capped at $50)</a:t>
            </a:r>
            <a:endParaRPr lang="en-US" sz="1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4235237527579966E-2"/>
          <c:y val="0.15689406182305815"/>
          <c:w val="0.88260072570609949"/>
          <c:h val="0.78208351958188638"/>
        </c:manualLayout>
      </c:layout>
      <c:scatterChart>
        <c:scatterStyle val="smoothMarker"/>
        <c:varyColors val="0"/>
        <c:ser>
          <c:idx val="0"/>
          <c:order val="0"/>
          <c:spPr>
            <a:ln w="50800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Sheet1!$A$1:$A$12</c:f>
              <c:numCache>
                <c:formatCode>General</c:formatCode>
                <c:ptCount val="12"/>
                <c:pt idx="0">
                  <c:v>0</c:v>
                </c:pt>
                <c:pt idx="1">
                  <c:v>1000</c:v>
                </c:pt>
                <c:pt idx="2">
                  <c:v>20000</c:v>
                </c:pt>
                <c:pt idx="3">
                  <c:v>40000</c:v>
                </c:pt>
                <c:pt idx="4">
                  <c:v>100000</c:v>
                </c:pt>
                <c:pt idx="5">
                  <c:v>200000</c:v>
                </c:pt>
                <c:pt idx="6">
                  <c:v>300000</c:v>
                </c:pt>
                <c:pt idx="7">
                  <c:v>400000</c:v>
                </c:pt>
                <c:pt idx="8">
                  <c:v>550000</c:v>
                </c:pt>
                <c:pt idx="9">
                  <c:v>675000</c:v>
                </c:pt>
                <c:pt idx="10">
                  <c:v>800000</c:v>
                </c:pt>
                <c:pt idx="11">
                  <c:v>1000000</c:v>
                </c:pt>
              </c:numCache>
            </c:numRef>
          </c:xVal>
          <c:yVal>
            <c:numRef>
              <c:f>Sheet1!$B$1:$B$12</c:f>
              <c:numCache>
                <c:formatCode>"$"#,##0</c:formatCode>
                <c:ptCount val="12"/>
                <c:pt idx="0">
                  <c:v>500</c:v>
                </c:pt>
                <c:pt idx="1">
                  <c:v>500</c:v>
                </c:pt>
                <c:pt idx="2">
                  <c:v>500</c:v>
                </c:pt>
                <c:pt idx="3">
                  <c:v>350</c:v>
                </c:pt>
                <c:pt idx="4">
                  <c:v>200</c:v>
                </c:pt>
                <c:pt idx="5">
                  <c:v>100</c:v>
                </c:pt>
                <c:pt idx="6">
                  <c:v>60</c:v>
                </c:pt>
                <c:pt idx="7">
                  <c:v>40</c:v>
                </c:pt>
                <c:pt idx="8">
                  <c:v>30</c:v>
                </c:pt>
                <c:pt idx="9">
                  <c:v>20</c:v>
                </c:pt>
                <c:pt idx="10">
                  <c:v>15</c:v>
                </c:pt>
                <c:pt idx="11">
                  <c:v>10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0719192"/>
        <c:axId val="349678032"/>
      </c:scatterChart>
      <c:valAx>
        <c:axId val="350719192"/>
        <c:scaling>
          <c:orientation val="minMax"/>
          <c:max val="10000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78032"/>
        <c:crosses val="autoZero"/>
        <c:crossBetween val="midCat"/>
      </c:valAx>
      <c:valAx>
        <c:axId val="349678032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19192"/>
        <c:crosses val="autoZero"/>
        <c:crossBetween val="midCat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accent1">
            <a:lumMod val="67000"/>
          </a:schemeClr>
        </a:gs>
        <a:gs pos="48000">
          <a:schemeClr val="accent1">
            <a:lumMod val="97000"/>
            <a:lumOff val="3000"/>
          </a:schemeClr>
        </a:gs>
        <a:gs pos="100000">
          <a:schemeClr val="accent1">
            <a:lumMod val="60000"/>
            <a:lumOff val="40000"/>
          </a:schemeClr>
        </a:gs>
      </a:gsLst>
      <a:lin ang="16200000" scaled="1"/>
      <a:tileRect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Customers </a:t>
            </a:r>
            <a:r>
              <a:rPr lang="en-US" sz="2400" b="1" dirty="0" smtClean="0"/>
              <a:t>Sorted by Amount Happy to Spend</a:t>
            </a:r>
          </a:p>
          <a:p>
            <a:pPr>
              <a:defRPr sz="2400" b="1"/>
            </a:pPr>
            <a:r>
              <a:rPr lang="en-US" sz="1400" b="1" dirty="0" smtClean="0"/>
              <a:t>(Heavy spending capped at $50)</a:t>
            </a:r>
            <a:endParaRPr lang="en-US" sz="1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4235237527579966E-2"/>
          <c:y val="0.15689406182305815"/>
          <c:w val="0.88260072570609949"/>
          <c:h val="0.78208351958188638"/>
        </c:manualLayout>
      </c:layout>
      <c:scatterChart>
        <c:scatterStyle val="smoothMarker"/>
        <c:varyColors val="0"/>
        <c:ser>
          <c:idx val="0"/>
          <c:order val="0"/>
          <c:spPr>
            <a:ln w="50800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Sheet1!$A$1:$A$12</c:f>
              <c:numCache>
                <c:formatCode>General</c:formatCode>
                <c:ptCount val="12"/>
                <c:pt idx="0">
                  <c:v>0</c:v>
                </c:pt>
                <c:pt idx="1">
                  <c:v>1000</c:v>
                </c:pt>
                <c:pt idx="2">
                  <c:v>20000</c:v>
                </c:pt>
                <c:pt idx="3">
                  <c:v>40000</c:v>
                </c:pt>
                <c:pt idx="4">
                  <c:v>100000</c:v>
                </c:pt>
                <c:pt idx="5">
                  <c:v>200000</c:v>
                </c:pt>
                <c:pt idx="6">
                  <c:v>300000</c:v>
                </c:pt>
                <c:pt idx="7">
                  <c:v>400000</c:v>
                </c:pt>
                <c:pt idx="8">
                  <c:v>550000</c:v>
                </c:pt>
                <c:pt idx="9">
                  <c:v>675000</c:v>
                </c:pt>
                <c:pt idx="10">
                  <c:v>800000</c:v>
                </c:pt>
                <c:pt idx="11">
                  <c:v>1000000</c:v>
                </c:pt>
              </c:numCache>
            </c:numRef>
          </c:xVal>
          <c:yVal>
            <c:numRef>
              <c:f>Sheet1!$B$1:$B$12</c:f>
              <c:numCache>
                <c:formatCode>"$"#,##0</c:formatCode>
                <c:ptCount val="12"/>
                <c:pt idx="0">
                  <c:v>500</c:v>
                </c:pt>
                <c:pt idx="1">
                  <c:v>500</c:v>
                </c:pt>
                <c:pt idx="2">
                  <c:v>500</c:v>
                </c:pt>
                <c:pt idx="3">
                  <c:v>350</c:v>
                </c:pt>
                <c:pt idx="4">
                  <c:v>200</c:v>
                </c:pt>
                <c:pt idx="5">
                  <c:v>100</c:v>
                </c:pt>
                <c:pt idx="6">
                  <c:v>60</c:v>
                </c:pt>
                <c:pt idx="7">
                  <c:v>40</c:v>
                </c:pt>
                <c:pt idx="8">
                  <c:v>30</c:v>
                </c:pt>
                <c:pt idx="9">
                  <c:v>20</c:v>
                </c:pt>
                <c:pt idx="10">
                  <c:v>15</c:v>
                </c:pt>
                <c:pt idx="11">
                  <c:v>10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9680776"/>
        <c:axId val="349674112"/>
      </c:scatterChart>
      <c:valAx>
        <c:axId val="349680776"/>
        <c:scaling>
          <c:orientation val="minMax"/>
          <c:max val="10000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74112"/>
        <c:crosses val="autoZero"/>
        <c:crossBetween val="midCat"/>
      </c:valAx>
      <c:valAx>
        <c:axId val="349674112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80776"/>
        <c:crosses val="autoZero"/>
        <c:crossBetween val="midCat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accent1">
            <a:lumMod val="67000"/>
          </a:schemeClr>
        </a:gs>
        <a:gs pos="48000">
          <a:schemeClr val="accent1">
            <a:lumMod val="97000"/>
            <a:lumOff val="3000"/>
          </a:schemeClr>
        </a:gs>
        <a:gs pos="100000">
          <a:schemeClr val="accent1">
            <a:lumMod val="60000"/>
            <a:lumOff val="40000"/>
          </a:schemeClr>
        </a:gs>
      </a:gsLst>
      <a:lin ang="16200000" scaled="1"/>
      <a:tileRect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2-25T14:53:25.619" idx="1">
    <p:pos x="10" y="10"/>
    <p:text>http://www.theguardian.com/technology/appsblog/2013/sep/10/candy-crush-saga-king-interview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2-25T14:53:25.619" idx="1">
    <p:pos x="10" y="10"/>
    <p:text>http://www.theguardian.com/technology/appsblog/2013/sep/10/candy-crush-saga-king-interview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2-25T14:53:25.619" idx="1">
    <p:pos x="10" y="10"/>
    <p:text>http://www.theguardian.com/technology/appsblog/2013/sep/10/candy-crush-saga-king-interview</p:text>
    <p:extLst>
      <p:ext uri="{C676402C-5697-4E1C-873F-D02D1690AC5C}">
        <p15:threadingInfo xmlns:p15="http://schemas.microsoft.com/office/powerpoint/2012/main" timeZoneBias="36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0.06375</cdr:x>
      <cdr:y>0.83562</cdr:y>
    </cdr:from>
    <cdr:to>
      <cdr:x>0.32283</cdr:x>
      <cdr:y>0.93699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609600" y="4860447"/>
          <a:ext cx="2477700" cy="58962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dirty="0" smtClean="0">
              <a:solidFill>
                <a:schemeClr val="bg1"/>
              </a:solidFill>
            </a:rPr>
            <a:t>Revenue realized under classic box price model</a:t>
          </a:r>
          <a:endParaRPr lang="en-US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0.06375</cdr:x>
      <cdr:y>0.83562</cdr:y>
    </cdr:from>
    <cdr:to>
      <cdr:x>0.32283</cdr:x>
      <cdr:y>0.93699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609600" y="4860447"/>
          <a:ext cx="2477700" cy="58962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dirty="0" smtClean="0">
              <a:solidFill>
                <a:schemeClr val="bg1"/>
              </a:solidFill>
            </a:rPr>
            <a:t>Revenue realized under classic box price model</a:t>
          </a:r>
          <a:endParaRPr lang="en-US" dirty="0">
            <a:solidFill>
              <a:schemeClr val="bg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6649"/>
            <a:ext cx="12192000" cy="58615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90791" y="576649"/>
            <a:ext cx="5001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Embracing the Paradigm Shift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anose="020B06020305040208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1073079"/>
            <a:ext cx="6239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Converting a Premium Team to an Enthusiastic Freemium Team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anose="020B06020305040208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2931" y="5654922"/>
            <a:ext cx="6239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Damion Schubert</a:t>
            </a:r>
          </a:p>
          <a:p>
            <a:pPr algn="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Design Director, Boss Fight Entertainment</a:t>
            </a:r>
          </a:p>
          <a:p>
            <a:pPr algn="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GDC 2015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3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419" y="3868503"/>
            <a:ext cx="5086281" cy="2865510"/>
          </a:xfrm>
          <a:prstGeom prst="rect">
            <a:avLst/>
          </a:prstGeom>
        </p:spPr>
      </p:pic>
      <p:pic>
        <p:nvPicPr>
          <p:cNvPr id="1034" name="Picture 10" descr="http://www.rpgfan.com/pics/Star_Wars_The_Old_Republic/ss-23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314" y="3794880"/>
            <a:ext cx="5281808" cy="297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orldofwarcraft.judgehype.com/screenshots/presentation/introduction/introduction0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323" y="49981"/>
            <a:ext cx="4931799" cy="364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My name is Damion Schubert, and I have almost 20 years design experience, mostly working on premium massively multiplayer titles.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  <p:pic>
        <p:nvPicPr>
          <p:cNvPr id="1026" name="Picture 2" descr="http://upload.wikimedia.org/wikipedia/en/f/f1/Meridian_59_cover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76" y="592729"/>
            <a:ext cx="1060910" cy="126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gamasutra.com/features/20060724/shadowbane0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3419" y="49981"/>
            <a:ext cx="5566673" cy="36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en/5/5d/Shadowbane_Coverart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4489" y="406117"/>
            <a:ext cx="1008883" cy="142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403.photobucket.com/albums/pp112/pumpkinkin9/SWTORcover2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183" y="3978518"/>
            <a:ext cx="876495" cy="12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valuewalk.com/wp-content/uploads/2014/09/dungeon-boss-main.jpg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44253" y="3924830"/>
            <a:ext cx="1181100" cy="133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92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6" name="Picture 10" descr="http://i.i.cbsi.com/cnwk.1d/i/tim/2012/07/31/swto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6477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I am a relatively new to F2P design, though.  Star Wars: The Old Republic was my first foray into this </a:t>
            </a:r>
            <a:r>
              <a:rPr lang="en-US" sz="1400" smtClean="0">
                <a:latin typeface="Eras Medium ITC" panose="020B0602030504020804" pitchFamily="34" charset="0"/>
              </a:rPr>
              <a:t>design space.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06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oyster.ignimgs.com/ve3d/images/06/90/69022_StarWarsTheOldRepublic-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The effort was highly successful, doubling revenue, 2M new downloads quickly, massively increasing DAU, significantly increasing subscriber numbers.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0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100"/>
            <a:ext cx="12209489" cy="6896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I want to talk instead about the journey, and how a team was led kicking and screaming into embracing free to play.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18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mmorpgwall.com/wp-content/uploads/2014/12/Star-Wars-The-Old-Republic-Picture-of-the-Day-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In mid 2012, it was clear that SWTOR was not matching expectations, and that EA expected a course correction into Free to Play.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5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mobygames.com/images/shots/l/339227-the-lord-of-the-rings-online-mines-of-moria-windows-screenshot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58995" y="0"/>
            <a:ext cx="66662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i45.tinypic.com/2mg6zhe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18787" y="0"/>
            <a:ext cx="5633884" cy="685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We began heavy research – talking to anyone who would give us the time of day, learning what we could about what had come before.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83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upload.wikimedia.org/wikipedia/commons/9/91/-01_Museo_Nazionale_dell'Automobile_di_Torino_segnali_stradali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Along the way, on some of these other teams, we saw a couple of troubling trends – warning signs that might affect team morale.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76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dn.bleedingcool.net/wp-content/uploads/2011/11/sport-of-tycoons-carl-bark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9270" y="-1144859"/>
            <a:ext cx="12430539" cy="960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The first was unbridled greed – developers who were uncomfortably ecstatic about the massive earnings potential of </a:t>
            </a:r>
            <a:r>
              <a:rPr lang="en-US" sz="1400" dirty="0" err="1" smtClean="0">
                <a:latin typeface="Eras Medium ITC" panose="020B0602030504020804" pitchFamily="34" charset="0"/>
              </a:rPr>
              <a:t>microtransactions</a:t>
            </a:r>
            <a:r>
              <a:rPr lang="en-US" sz="1400" dirty="0" smtClean="0">
                <a:latin typeface="Eras Medium ITC" panose="020B0602030504020804" pitchFamily="34" charset="0"/>
              </a:rPr>
              <a:t>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39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fc07.deviantart.net/fs70/i/2013/237/1/1/a_moment_of_despair_by_fantaasiatoidab-d6jmhk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0196" y="-1087438"/>
            <a:ext cx="12312196" cy="875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The second was despair– developers who were incredibly depressed about having </a:t>
            </a:r>
            <a:r>
              <a:rPr lang="en-US" sz="1400" smtClean="0">
                <a:latin typeface="Eras Medium ITC" panose="020B0602030504020804" pitchFamily="34" charset="0"/>
              </a:rPr>
              <a:t>to monetize their games.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02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spectatortribune.com/wp-content/uploads/gallow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11641" y="-1381124"/>
            <a:ext cx="13415282" cy="945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schemeClr val="bg2">
                <a:lumMod val="60000"/>
                <a:lumOff val="4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They’d say things like ‘I’m witnessing the death of the games industry – and I’m part of it.”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56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arm6.staticflickr.com/5522/14064234909_b0e9bbf5de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The success stories tended to be about respecting your customers, and ensuring design works seamlessly </a:t>
            </a:r>
            <a:r>
              <a:rPr lang="en-US" sz="1400" smtClean="0">
                <a:latin typeface="Eras Medium ITC" panose="020B0602030504020804" pitchFamily="34" charset="0"/>
              </a:rPr>
              <a:t>with monetization.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3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freeios7.com/wp-content/uploads/freeios7.com_apple_wallpaper_idea-man_iphon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167267"/>
            <a:ext cx="12192000" cy="1828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And that’s when I had my epiphany.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069563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And that’s when I had my epiphany. Well, a series of them.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67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And that’s when I had my epiphany.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9999"/>
            <a:ext cx="12192000" cy="57873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3160504"/>
            <a:ext cx="9652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Free is good!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36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c07.deviantart.net/fs70/i/2013/328/6/2/naruto_cosplayers_birmingham_mcm_november_2013_by_navyvelveteen-d6vgfc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091748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Free is good – for the CONSUMERS. We’re doing it because the market demands it, not because the publishers want it.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95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mp1st.com/wp-content/uploads/2013/08/Call-of-Duty-Ghosts-Splash-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Big publishers like Electronic Arts and Activision would have been happier if things had never changed – they were winning that game.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1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fwweekly.com/wp-content/uploads/2013/02/Car-Salesman-1024x8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38187"/>
            <a:ext cx="12192000" cy="966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Gamers from my generation also look at ‘free’ suspiciously –it’s too good to be true. They see it as cheap, bargain basement stuff that’s likely a </a:t>
            </a:r>
            <a:r>
              <a:rPr lang="en-US" sz="1400" dirty="0" err="1" smtClean="0">
                <a:latin typeface="Eras Medium ITC" panose="020B0602030504020804" pitchFamily="34" charset="0"/>
              </a:rPr>
              <a:t>ripoff</a:t>
            </a:r>
            <a:r>
              <a:rPr lang="en-US" sz="1400" dirty="0" smtClean="0">
                <a:latin typeface="Eras Medium ITC" panose="020B0602030504020804" pitchFamily="34" charset="0"/>
              </a:rPr>
              <a:t>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14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://blogs.kcrw.com/whichwayla/wp-content/uploads/2013/07/Hul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The kids today don’t see it that way.  They are used to get absolutely everything for free, from music to movies and everything in between.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22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megagames.com/sites/default/files/game-content-images/MapleStory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86001"/>
            <a:ext cx="12192000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Many of them were introduced to gaming on free games, such as MMOs like Maple Story, </a:t>
            </a:r>
            <a:r>
              <a:rPr lang="en-US" sz="1400" dirty="0" err="1" smtClean="0">
                <a:latin typeface="Eras Medium ITC" panose="020B0602030504020804" pitchFamily="34" charset="0"/>
              </a:rPr>
              <a:t>Runescape</a:t>
            </a:r>
            <a:r>
              <a:rPr lang="en-US" sz="1400" dirty="0" smtClean="0">
                <a:latin typeface="Eras Medium ITC" panose="020B0602030504020804" pitchFamily="34" charset="0"/>
              </a:rPr>
              <a:t> or Wizard 101.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64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incgamers.com/wp-content/uploads/2012/06/TribesAscend_July_FlagRetrie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With the advent of </a:t>
            </a:r>
            <a:r>
              <a:rPr lang="en-US" sz="1400" i="1" dirty="0" smtClean="0">
                <a:latin typeface="Eras Medium ITC" panose="020B0602030504020804" pitchFamily="34" charset="0"/>
              </a:rPr>
              <a:t>League of Legends </a:t>
            </a:r>
            <a:r>
              <a:rPr lang="en-US" sz="1400" dirty="0" smtClean="0">
                <a:latin typeface="Eras Medium ITC" panose="020B0602030504020804" pitchFamily="34" charset="0"/>
              </a:rPr>
              <a:t>and </a:t>
            </a:r>
            <a:r>
              <a:rPr lang="en-US" sz="1400" i="1" dirty="0" smtClean="0">
                <a:latin typeface="Eras Medium ITC" panose="020B0602030504020804" pitchFamily="34" charset="0"/>
              </a:rPr>
              <a:t>Tribes: Ascend </a:t>
            </a:r>
            <a:r>
              <a:rPr lang="en-US" sz="1400" dirty="0" smtClean="0">
                <a:latin typeface="Eras Medium ITC" panose="020B0602030504020804" pitchFamily="34" charset="0"/>
              </a:rPr>
              <a:t>(among others), this now also includes highly polished AAA game experiences.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1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trenegy.com/wp-content/uploads/2014/03/Kid-in-a-Candy-Store-Selecting-the-Right-Softwar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There is so much free entertainment available that there is no reason for someone to pay money unless they decide to emotionally commit.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09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cdn.eteknix.com/wp-content/uploads/2014/06/screensho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72619" y="0"/>
            <a:ext cx="154280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Digital distribution has created a near-infinite competitive landscape, and some entries are always competing on price.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4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Epiphany #2: Things are going to get ‘more free’.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334" y="0"/>
            <a:ext cx="7217506" cy="589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1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cdn.cultofmac.com/wp-content/uploads/2014/09/Teamfight_in_the_jungle_with_Glaive_in_the_cent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Can you imagine someone releasing a MOBA with a box price now?  This will happen to other genres one by one.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20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c06.deviantart.net/fs71/f/2013/147/8/3/dota_2_wallpaper_by_cyclomza-d66riin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13657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And genres will feel pressure from competitors to push prices down and get rid of bad experimentation, such as DOTA 2 not charging for heroes..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67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So if free is inevitable. How do you get a team on board?  By reminding them that they are giving away the gift of gameplay to millions of fans.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590" y="3009898"/>
            <a:ext cx="11460489" cy="238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59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mmorpg.com/images/screenshots/092005/inline/45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168054"/>
            <a:ext cx="11887200" cy="891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Eras Medium ITC" panose="020B0602030504020804" pitchFamily="34" charset="0"/>
              </a:rPr>
              <a:t>Shadowbane</a:t>
            </a:r>
            <a:r>
              <a:rPr lang="en-US" sz="1400" dirty="0" smtClean="0">
                <a:latin typeface="Eras Medium ITC" panose="020B0602030504020804" pitchFamily="34" charset="0"/>
              </a:rPr>
              <a:t> went F2P before they closed it down.  So many players surged in that </a:t>
            </a:r>
            <a:r>
              <a:rPr lang="en-US" sz="1400" dirty="0" err="1" smtClean="0">
                <a:latin typeface="Eras Medium ITC" panose="020B0602030504020804" pitchFamily="34" charset="0"/>
              </a:rPr>
              <a:t>Ubisoft</a:t>
            </a:r>
            <a:r>
              <a:rPr lang="en-US" sz="1400" dirty="0" smtClean="0">
                <a:latin typeface="Eras Medium ITC" panose="020B0602030504020804" pitchFamily="34" charset="0"/>
              </a:rPr>
              <a:t> kept it open another two years – with no monetization plan!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88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.ytimg.com/vi/gGxNdnGqegk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Epiphany #4: Free means actually free for the majority of your players.  It should be how the game is </a:t>
            </a:r>
            <a:r>
              <a:rPr lang="en-US" sz="1400" dirty="0" err="1" smtClean="0">
                <a:latin typeface="Eras Medium ITC" panose="020B0602030504020804" pitchFamily="34" charset="0"/>
              </a:rPr>
              <a:t>playtested</a:t>
            </a:r>
            <a:r>
              <a:rPr lang="en-US" sz="1400" dirty="0" smtClean="0">
                <a:latin typeface="Eras Medium ITC" panose="020B0602030504020804" pitchFamily="34" charset="0"/>
              </a:rPr>
              <a:t> internally.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9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dn.gobankingrates.com/wp-content/uploads/candy-crush-sa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00566"/>
            <a:ext cx="12192000" cy="793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In </a:t>
            </a:r>
            <a:r>
              <a:rPr lang="en-US" sz="1400" i="1" dirty="0" smtClean="0">
                <a:latin typeface="Eras Medium ITC" panose="020B0602030504020804" pitchFamily="34" charset="0"/>
              </a:rPr>
              <a:t>Candy Crush Saga</a:t>
            </a:r>
            <a:r>
              <a:rPr lang="en-US" sz="1400" dirty="0" smtClean="0">
                <a:latin typeface="Eras Medium ITC" panose="020B0602030504020804" pitchFamily="34" charset="0"/>
              </a:rPr>
              <a:t>, 70% of all customers who finish all levels do so without spending a dime.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83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gpht.com/GNa-bR0SfqzARMhg0bNgP6uM0JxD1qFPLSGmmRrvS61yipRF-CCnmamJOnkxV9ZQZN0=h9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579120"/>
            <a:ext cx="12246666" cy="919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One thing most Free to Play blockbusters have in common is a high level of generosity, especially early.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6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starwars.gamona.de/wp-content/uploads/2014/01/sw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42976" y="0"/>
            <a:ext cx="13677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When converting SWTOR, we left the opening planets (first 5 hours) untouched – so they’d fall in love with the game before we asked for money.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0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h6.ggpht.com/-Nj_Wzk_92aZWlIs1qKemVkYsuMQvr0UG0G3LlpPPObshlO85ophPU_CEev7Zvhrl58=h9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6200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By comparison, many F2P games ask for money too soon, or lock the core game loop behind an immediate energy purchase.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44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media2.s-nbcnews.com/i/newscms/2014_25/522341/leagueoflegendsbig_5f2028ee86d150ad8c456113ec9c54e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How free</a:t>
            </a:r>
            <a:r>
              <a:rPr lang="en-US" sz="1400" dirty="0">
                <a:latin typeface="Eras Medium ITC" panose="020B0602030504020804" pitchFamily="34" charset="0"/>
              </a:rPr>
              <a:t> </a:t>
            </a:r>
            <a:r>
              <a:rPr lang="en-US" sz="1400" dirty="0" smtClean="0">
                <a:latin typeface="Eras Medium ITC" panose="020B0602030504020804" pitchFamily="34" charset="0"/>
              </a:rPr>
              <a:t>a game is actually is core to that game’s </a:t>
            </a:r>
            <a:r>
              <a:rPr lang="en-US" sz="1400" dirty="0" err="1" smtClean="0">
                <a:latin typeface="Eras Medium ITC" panose="020B0602030504020804" pitchFamily="34" charset="0"/>
              </a:rPr>
              <a:t>virality</a:t>
            </a:r>
            <a:r>
              <a:rPr lang="en-US" sz="1400" dirty="0" smtClean="0">
                <a:latin typeface="Eras Medium ITC" panose="020B0602030504020804" pitchFamily="34" charset="0"/>
              </a:rPr>
              <a:t> – how much hardcore fans will evangelize it to cheapskate friends.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07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11672" cy="6997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6591" y="195649"/>
            <a:ext cx="6131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So we have the team embracing ‘free’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anose="020B06020305040208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10700" y="6519446"/>
            <a:ext cx="2934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How do we make money?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6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6591" y="195649"/>
            <a:ext cx="6131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So we have the team embracing ‘free’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anose="020B06020305040208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10700" y="6519446"/>
            <a:ext cx="2934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How do we make money?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anose="020B0602030504020804" pitchFamily="34" charset="0"/>
            </a:endParaRPr>
          </a:p>
        </p:txBody>
      </p:sp>
      <p:pic>
        <p:nvPicPr>
          <p:cNvPr id="1026" name="Picture 2" descr="Rent Is Too Damn High Party Founder Jimmy McMill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12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I think we all can agree that it’s pretty important for game developers to be able to pay their rent.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04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intechmold.com/blog/files/2014/10/shutterstock_9192496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538542"/>
            <a:ext cx="12192000" cy="813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Also, the companies that fund us are not doing this out of charity.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23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86bb71d19d3bcb79effc-d9e6924a0395cb1b5b9f03b7640d26eb.r91.cf1.rackcdn.com/wp-content/uploads/2014/06/assassins-creed-unity-collectors-edition-usa-guillotine-edi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75138" y="-32984"/>
            <a:ext cx="12778526" cy="689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And hopefully we can agree that the $60 price point and $100 collector’s edition model ALSO has opportunities for exploitation.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48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-media-cache-ak0.pinimg.com/474x/d4/d1/31/d4d1313f37345b1e64ccfd98918059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143001"/>
            <a:ext cx="12192000" cy="913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People WANT to spend money on their favorite hobbies.  Your job, as the designer, is to make something they can love enough to invest in.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41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edia.moddb.com/images/groups/1/3/2055/Until_The_Day_We_Die_by_Destr3ga.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2480" y="-1156133"/>
            <a:ext cx="13395960" cy="801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Charging money for games is fine – hell, MONEY games are fine – as long as you have a transparent value proposition the player can understand..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26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Designers need to know the classic ‘willingness to spend’ chart, and how F2P massively increases players &amp; potential revenue. 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7901481"/>
              </p:ext>
            </p:extLst>
          </p:nvPr>
        </p:nvGraphicFramePr>
        <p:xfrm>
          <a:off x="1295400" y="114300"/>
          <a:ext cx="9563100" cy="581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467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4.bp.blogspot.com/-WqnJAVVtzrc/UQDLVIm-PtI/AAAAAAAAAjQ/RCcmrUzGlZ8/s1600/GREATEST+RACER+OF+ALL+TIM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9462" cy="781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Epiphany #5: Designers need to see the numbers.  Designers who know what sell will better capitalize on available resources.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33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51213"/>
            <a:ext cx="12192000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Games should have an ‘obvious first purchase’ – ‘’If I spend only 5 bucks on this game, clearly this is where I spend it’.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66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8650" y="-1057275"/>
            <a:ext cx="13525500" cy="8362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Designers should imagining that everyone could become a whale and instead talk about what a ‘reasonable person’ would spend.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07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In this way, you start to look at how to move players up the ‘happy to spend’ chart.  Can you do that by making them happier?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295400" y="114300"/>
          <a:ext cx="9563100" cy="581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ight Arrow 1"/>
          <p:cNvSpPr/>
          <p:nvPr/>
        </p:nvSpPr>
        <p:spPr>
          <a:xfrm rot="12848155">
            <a:off x="3154681" y="3749040"/>
            <a:ext cx="1615440" cy="701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 rot="11336972">
            <a:off x="6324600" y="4492427"/>
            <a:ext cx="1615440" cy="701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3.amazonaws.com/media.wbur.org/wordpress/12/files/2012/02/AP0106150324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2000" cy="688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We need to think of whales as Patrons – generous benefactors who subsidize gameplay for hundreds of free players.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9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cdn.pcgamesn.com/sites/default/files/mechwarrior%20online%20gold%20plated%20aslkd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63" y="-380451"/>
            <a:ext cx="12196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And designers need to be extremely wary of how attempts to reach the 1% are seen by the other 99%.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96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Heavy spending should culturally be a point of pride and celebration, not one of shame.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  <p:pic>
        <p:nvPicPr>
          <p:cNvPr id="14338" name="Picture 2" descr="http://theirategamer.com/wp-content/uploads/sites/17/2013/07/mtg-sdc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69747"/>
            <a:ext cx="12212928" cy="342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69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http://cloud.attackofthefanboy.com/wp-content/uploads/2013/01/demons-souls-re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69564"/>
            <a:ext cx="1219200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sx="115000" sy="115000" algn="t" rotWithShape="0">
              <a:schemeClr val="tx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Eras Medium ITC" panose="020B0602030504020804" pitchFamily="34" charset="0"/>
              </a:rPr>
              <a:t>Last Epiphany: It falls on designers also need to protect the customers. Someone in that room needs to be </a:t>
            </a:r>
            <a:r>
              <a:rPr lang="en-US" sz="1400" smtClean="0">
                <a:latin typeface="Eras Medium ITC" panose="020B0602030504020804" pitchFamily="34" charset="0"/>
              </a:rPr>
              <a:t>their advocate.</a:t>
            </a:r>
            <a:endParaRPr lang="en-US" sz="14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07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1450" y="1600055"/>
            <a:ext cx="4150550" cy="46233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531471" y="429693"/>
            <a:ext cx="7308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Eras Medium ITC" panose="020B0602030504020804" pitchFamily="34" charset="0"/>
              </a:rPr>
              <a:t>In Conclusion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FFFF00">
                    <a:alpha val="43000"/>
                  </a:srgbClr>
                </a:outerShdw>
              </a:effectLst>
              <a:latin typeface="Eras Medium ITC" panose="020B06020305040208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6787" y="1227181"/>
            <a:ext cx="73089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◊  Embrace ‘free’ as preferred by the marketplace.</a:t>
            </a:r>
            <a:endParaRPr lang="en-US" sz="2000" b="1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6787" y="2292333"/>
            <a:ext cx="73089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◊  Understand the idea of willingness to spend variance.</a:t>
            </a:r>
            <a:endParaRPr lang="en-US" sz="2000" b="1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5920" y="2824909"/>
            <a:ext cx="73089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◊  Treat and celebrate whales like cherished patrons.</a:t>
            </a:r>
            <a:endParaRPr lang="en-US" sz="2000" b="1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5920" y="3357485"/>
            <a:ext cx="73089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◊  Defend the players from the forces of evil.</a:t>
            </a:r>
            <a:endParaRPr lang="en-US" sz="2000" b="1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96786" y="1759757"/>
            <a:ext cx="8073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◊  Ensure the game is free enough for players to fall in love with it.</a:t>
            </a:r>
            <a:endParaRPr lang="en-US" sz="2000" b="1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81726" cy="76254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36372" y="5769135"/>
            <a:ext cx="7308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Eras Medium ITC" panose="020B0602030504020804" pitchFamily="34" charset="0"/>
              </a:rPr>
              <a:t>Questions?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FFFF00">
                    <a:alpha val="43000"/>
                  </a:srgbClr>
                </a:outerShdw>
              </a:effectLst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15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2483</TotalTime>
  <Words>1235</Words>
  <Application>Microsoft Office PowerPoint</Application>
  <PresentationFormat>Widescreen</PresentationFormat>
  <Paragraphs>70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Arial</vt:lpstr>
      <vt:lpstr>Eras Medium ITC</vt:lpstr>
      <vt:lpstr>Trebuchet MS</vt:lpstr>
      <vt:lpstr>Berlin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46</cp:revision>
  <dcterms:created xsi:type="dcterms:W3CDTF">2015-02-25T15:58:13Z</dcterms:created>
  <dcterms:modified xsi:type="dcterms:W3CDTF">2015-03-09T06:09:13Z</dcterms:modified>
</cp:coreProperties>
</file>