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8"/>
  </p:notesMasterIdLst>
  <p:sldIdLst>
    <p:sldId id="256" r:id="rId2"/>
    <p:sldId id="257" r:id="rId3"/>
    <p:sldId id="258" r:id="rId4"/>
    <p:sldId id="294" r:id="rId5"/>
    <p:sldId id="261" r:id="rId6"/>
    <p:sldId id="262" r:id="rId7"/>
    <p:sldId id="260" r:id="rId8"/>
    <p:sldId id="263" r:id="rId9"/>
    <p:sldId id="272" r:id="rId10"/>
    <p:sldId id="273" r:id="rId11"/>
    <p:sldId id="296" r:id="rId12"/>
    <p:sldId id="342" r:id="rId13"/>
    <p:sldId id="343" r:id="rId14"/>
    <p:sldId id="266" r:id="rId15"/>
    <p:sldId id="274" r:id="rId16"/>
    <p:sldId id="271" r:id="rId17"/>
    <p:sldId id="275" r:id="rId18"/>
    <p:sldId id="265" r:id="rId19"/>
    <p:sldId id="335" r:id="rId20"/>
    <p:sldId id="336" r:id="rId21"/>
    <p:sldId id="334" r:id="rId22"/>
    <p:sldId id="290" r:id="rId23"/>
    <p:sldId id="338" r:id="rId24"/>
    <p:sldId id="299" r:id="rId25"/>
    <p:sldId id="304" r:id="rId26"/>
    <p:sldId id="341" r:id="rId27"/>
    <p:sldId id="292" r:id="rId28"/>
    <p:sldId id="303" r:id="rId29"/>
    <p:sldId id="300" r:id="rId30"/>
    <p:sldId id="302" r:id="rId31"/>
    <p:sldId id="301" r:id="rId32"/>
    <p:sldId id="308" r:id="rId33"/>
    <p:sldId id="309" r:id="rId34"/>
    <p:sldId id="291" r:id="rId35"/>
    <p:sldId id="297" r:id="rId36"/>
    <p:sldId id="298" r:id="rId37"/>
    <p:sldId id="293" r:id="rId38"/>
    <p:sldId id="305" r:id="rId39"/>
    <p:sldId id="306" r:id="rId40"/>
    <p:sldId id="307" r:id="rId41"/>
    <p:sldId id="311" r:id="rId42"/>
    <p:sldId id="310" r:id="rId43"/>
    <p:sldId id="312" r:id="rId44"/>
    <p:sldId id="278" r:id="rId45"/>
    <p:sldId id="279" r:id="rId46"/>
    <p:sldId id="331" r:id="rId47"/>
    <p:sldId id="332" r:id="rId48"/>
    <p:sldId id="330" r:id="rId49"/>
    <p:sldId id="328" r:id="rId50"/>
    <p:sldId id="329" r:id="rId51"/>
    <p:sldId id="283" r:id="rId52"/>
    <p:sldId id="280" r:id="rId53"/>
    <p:sldId id="281" r:id="rId54"/>
    <p:sldId id="321" r:id="rId55"/>
    <p:sldId id="317" r:id="rId56"/>
    <p:sldId id="314" r:id="rId57"/>
    <p:sldId id="264" r:id="rId58"/>
    <p:sldId id="316" r:id="rId59"/>
    <p:sldId id="318" r:id="rId60"/>
    <p:sldId id="322" r:id="rId61"/>
    <p:sldId id="323" r:id="rId62"/>
    <p:sldId id="320" r:id="rId63"/>
    <p:sldId id="324" r:id="rId64"/>
    <p:sldId id="319" r:id="rId65"/>
    <p:sldId id="315" r:id="rId66"/>
    <p:sldId id="337" r:id="rId67"/>
    <p:sldId id="282" r:id="rId68"/>
    <p:sldId id="325" r:id="rId69"/>
    <p:sldId id="284" r:id="rId70"/>
    <p:sldId id="327" r:id="rId71"/>
    <p:sldId id="267" r:id="rId72"/>
    <p:sldId id="313" r:id="rId73"/>
    <p:sldId id="285" r:id="rId74"/>
    <p:sldId id="326" r:id="rId75"/>
    <p:sldId id="340" r:id="rId76"/>
    <p:sldId id="268" r:id="rId77"/>
    <p:sldId id="270" r:id="rId78"/>
    <p:sldId id="269" r:id="rId79"/>
    <p:sldId id="287" r:id="rId80"/>
    <p:sldId id="286" r:id="rId81"/>
    <p:sldId id="288" r:id="rId82"/>
    <p:sldId id="289" r:id="rId83"/>
    <p:sldId id="339" r:id="rId84"/>
    <p:sldId id="277" r:id="rId85"/>
    <p:sldId id="276" r:id="rId86"/>
    <p:sldId id="333" r:id="rId8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89"/>
      <p:bold r:id="rId90"/>
      <p:italic r:id="rId91"/>
      <p:boldItalic r:id="rId92"/>
    </p:embeddedFont>
    <p:embeddedFont>
      <p:font typeface="Segoe UI Black" panose="020B0A02040204020203" pitchFamily="34" charset="0"/>
      <p:bold r:id="rId93"/>
      <p:boldItalic r:id="rId94"/>
    </p:embeddedFont>
    <p:embeddedFont>
      <p:font typeface="Browallia New" panose="020B0604020202020204" pitchFamily="34" charset="-34"/>
      <p:regular r:id="rId95"/>
      <p:bold r:id="rId96"/>
      <p:italic r:id="rId97"/>
      <p:boldItalic r:id="rId98"/>
    </p:embeddedFont>
    <p:embeddedFont>
      <p:font typeface="Aldhabi" panose="01000000000000000000" pitchFamily="2" charset="-78"/>
      <p:regular r:id="rId9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5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font" Target="fonts/font2.fntdata"/><Relationship Id="rId95" Type="http://schemas.openxmlformats.org/officeDocument/2006/relationships/font" Target="fonts/font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font" Target="fonts/font5.fntdata"/><Relationship Id="rId98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font" Target="fonts/font3.fntdata"/><Relationship Id="rId96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6.fntdata"/><Relationship Id="rId99" Type="http://schemas.openxmlformats.org/officeDocument/2006/relationships/font" Target="fonts/font11.fntdata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9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1"/>
          <c:tx>
            <c:v>Player Skill</c:v>
          </c:tx>
          <c:marker>
            <c:symbol val="none"/>
          </c:marker>
          <c:val>
            <c:numRef>
              <c:f>Sheet1!$D$1:$D$10</c:f>
              <c:numCache>
                <c:formatCode>General</c:formatCode>
                <c:ptCount val="10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85184"/>
        <c:axId val="209491456"/>
      </c:lineChart>
      <c:scatterChart>
        <c:scatterStyle val="smoothMarker"/>
        <c:varyColors val="0"/>
        <c:ser>
          <c:idx val="0"/>
          <c:order val="0"/>
          <c:tx>
            <c:v>Game Difficulty</c:v>
          </c:tx>
          <c:yVal>
            <c:numRef>
              <c:f>Sheet1!$B$1:$B$10</c:f>
              <c:numCache>
                <c:formatCode>General</c:formatCode>
                <c:ptCount val="10"/>
                <c:pt idx="0">
                  <c:v>3</c:v>
                </c:pt>
                <c:pt idx="1">
                  <c:v>8</c:v>
                </c:pt>
                <c:pt idx="2">
                  <c:v>5</c:v>
                </c:pt>
                <c:pt idx="3">
                  <c:v>10</c:v>
                </c:pt>
                <c:pt idx="4">
                  <c:v>7</c:v>
                </c:pt>
                <c:pt idx="5">
                  <c:v>12</c:v>
                </c:pt>
                <c:pt idx="6">
                  <c:v>9</c:v>
                </c:pt>
                <c:pt idx="7">
                  <c:v>14</c:v>
                </c:pt>
                <c:pt idx="8">
                  <c:v>11</c:v>
                </c:pt>
                <c:pt idx="9">
                  <c:v>16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485184"/>
        <c:axId val="209491456"/>
      </c:scatterChart>
      <c:catAx>
        <c:axId val="209485184"/>
        <c:scaling>
          <c:orientation val="minMax"/>
        </c:scaling>
        <c:delete val="1"/>
        <c:axPos val="b"/>
        <c:majorTickMark val="out"/>
        <c:minorTickMark val="none"/>
        <c:tickLblPos val="nextTo"/>
        <c:crossAx val="209491456"/>
        <c:crosses val="autoZero"/>
        <c:auto val="1"/>
        <c:lblAlgn val="ctr"/>
        <c:lblOffset val="100"/>
        <c:noMultiLvlLbl val="0"/>
      </c:catAx>
      <c:valAx>
        <c:axId val="20949145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0948518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aseline="0">
              <a:solidFill>
                <a:schemeClr val="accent6">
                  <a:lumMod val="75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799352750809062E-2"/>
          <c:y val="0.20289855072463769"/>
          <c:w val="0.73826045409372421"/>
          <c:h val="0.77053140096618411"/>
        </c:manualLayout>
      </c:layout>
      <c:lineChart>
        <c:grouping val="standard"/>
        <c:varyColors val="0"/>
        <c:ser>
          <c:idx val="1"/>
          <c:order val="1"/>
          <c:tx>
            <c:v>Player Skill/Advancement</c:v>
          </c:tx>
          <c:marker>
            <c:symbol val="none"/>
          </c:marker>
          <c:val>
            <c:numRef>
              <c:f>Sheet1!$D$1:$D$10</c:f>
              <c:numCache>
                <c:formatCode>General</c:formatCode>
                <c:ptCount val="10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821096"/>
        <c:axId val="211822664"/>
      </c:lineChart>
      <c:scatterChart>
        <c:scatterStyle val="smoothMarker"/>
        <c:varyColors val="0"/>
        <c:ser>
          <c:idx val="0"/>
          <c:order val="0"/>
          <c:tx>
            <c:v>Game Difficulty</c:v>
          </c:tx>
          <c:marker>
            <c:symbol val="none"/>
          </c:marker>
          <c:yVal>
            <c:numRef>
              <c:f>Sheet1!$C$1:$C$10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4</c:v>
                </c:pt>
                <c:pt idx="4">
                  <c:v>3</c:v>
                </c:pt>
                <c:pt idx="5">
                  <c:v>5</c:v>
                </c:pt>
                <c:pt idx="6">
                  <c:v>4</c:v>
                </c:pt>
                <c:pt idx="7">
                  <c:v>19</c:v>
                </c:pt>
                <c:pt idx="8">
                  <c:v>5</c:v>
                </c:pt>
                <c:pt idx="9">
                  <c:v>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1821096"/>
        <c:axId val="211822664"/>
      </c:scatterChart>
      <c:catAx>
        <c:axId val="211821096"/>
        <c:scaling>
          <c:orientation val="minMax"/>
        </c:scaling>
        <c:delete val="1"/>
        <c:axPos val="b"/>
        <c:majorTickMark val="out"/>
        <c:minorTickMark val="none"/>
        <c:tickLblPos val="nextTo"/>
        <c:crossAx val="211822664"/>
        <c:crosses val="autoZero"/>
        <c:auto val="1"/>
        <c:lblAlgn val="ctr"/>
        <c:lblOffset val="100"/>
        <c:noMultiLvlLbl val="0"/>
      </c:catAx>
      <c:valAx>
        <c:axId val="21182266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1182109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baseline="0">
              <a:solidFill>
                <a:schemeClr val="accent6">
                  <a:lumMod val="75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9837A-610D-4FD0-A3A9-DFC068143287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86572-8E4B-47B0-800E-655AA8151E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3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86572-8E4B-47B0-800E-655AA8151E6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64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B86572-8E4B-47B0-800E-655AA8151E6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545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F371E-9FB9-4F87-9C3F-4E7800522982}" type="datetimeFigureOut">
              <a:rPr lang="en-US" smtClean="0"/>
              <a:pPr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45F5E-F66B-4C85-B619-93FC47AB7E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39109" y="1143000"/>
            <a:ext cx="3581400" cy="1470025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  <a:ea typeface="Segoe UI Black" panose="020B0A02040204020203" pitchFamily="34" charset="0"/>
                <a:cs typeface="Segoe UI Black" panose="020B0A02040204020203" pitchFamily="34" charset="0"/>
              </a:rPr>
              <a:t>ENDGAME</a:t>
            </a:r>
            <a:endParaRPr lang="en-US" sz="72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438400"/>
            <a:ext cx="6400800" cy="10668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US" sz="20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Damion</a:t>
            </a:r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Schubert</a:t>
            </a:r>
          </a:p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Lead Combat Designer</a:t>
            </a:r>
          </a:p>
          <a:p>
            <a:pPr algn="r"/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Bioware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Austin</a:t>
            </a:r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09800" y="5562600"/>
            <a:ext cx="6324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15 Sept 2008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1447800" y="5486400"/>
            <a:ext cx="73914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What the MMO curve is more like.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457200" y="228600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Kotasoth1-0205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28600"/>
            <a:ext cx="8900160" cy="5562600"/>
          </a:xfr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371600" y="5867400"/>
            <a:ext cx="73914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Kotasoth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, 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Everquest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omas-jefferson-statu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10729" cy="70104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981200" y="609600"/>
            <a:ext cx="6934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ldhabi" panose="01000000000000000000" pitchFamily="2" charset="-78"/>
                <a:ea typeface="+mj-ea"/>
                <a:cs typeface="+mj-cs"/>
              </a:rPr>
              <a:t>A SENSE OF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  <a:ea typeface="+mj-ea"/>
                <a:cs typeface="+mj-cs"/>
              </a:rPr>
              <a:t>HISTORY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ldhabi" panose="01000000000000000000" pitchFamily="2" charset="-78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791200" y="1981200"/>
            <a:ext cx="30480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When something is hard,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doing it first is notable.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\\DOJO\Public\wowjuts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8995" y="0"/>
            <a:ext cx="6305005" cy="6096000"/>
          </a:xfrm>
          <a:prstGeom prst="rect">
            <a:avLst/>
          </a:prstGeom>
          <a:noFill/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-1066800" y="1905000"/>
            <a:ext cx="3352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WowJutsu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4953000"/>
            <a:ext cx="8305800" cy="1470025"/>
          </a:xfrm>
        </p:spPr>
        <p:txBody>
          <a:bodyPr>
            <a:normAutofit/>
          </a:bodyPr>
          <a:lstStyle/>
          <a:p>
            <a:pPr algn="r"/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TRULY MASSIVE GAMEPLAY</a:t>
            </a:r>
            <a:endParaRPr lang="en-US" sz="48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6019800"/>
            <a:ext cx="7391400" cy="8382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Rewarding simultaneous GUILD play. 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4" name="Picture 3" descr="illuminatispla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0"/>
            <a:ext cx="6800087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betol7i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7620000" cy="571500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5105400" y="6019800"/>
            <a:ext cx="40386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Shadowbane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Tree of Life Siege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6019800"/>
            <a:ext cx="5334000" cy="838200"/>
          </a:xfrm>
        </p:spPr>
        <p:txBody>
          <a:bodyPr>
            <a:normAutofit/>
          </a:bodyPr>
          <a:lstStyle/>
          <a:p>
            <a:pPr algn="r"/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Illidan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, 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orld of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Warcraft</a:t>
            </a:r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4" name="Picture 3" descr="illid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595" y="152400"/>
            <a:ext cx="8241405" cy="5818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4953000" y="6019800"/>
            <a:ext cx="41910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Band of Brothers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gathering for war, Eve Online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eve batt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7239000" cy="5495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6019800"/>
            <a:ext cx="5334000" cy="8382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Age of Conan City Siege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5" name="Picture 4" descr="aoc_siege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0"/>
            <a:ext cx="8077200" cy="605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715000"/>
            <a:ext cx="6934200" cy="1143000"/>
          </a:xfrm>
        </p:spPr>
        <p:txBody>
          <a:bodyPr>
            <a:normAutofit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MOST DEVOTED PLAYERS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04800" y="5867400"/>
            <a:ext cx="7391400" cy="8382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Most importantly, elder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gameplay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creates fun and activity for your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5" name="Picture 4" descr="tos_crew_7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457200"/>
            <a:ext cx="61976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57200"/>
            <a:ext cx="47244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INTRODUCTION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676400"/>
            <a:ext cx="6248400" cy="22098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Designer </a:t>
            </a:r>
          </a:p>
          <a:p>
            <a:pPr algn="l"/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	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Meridian 59,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Shadowbane</a:t>
            </a:r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	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Bioware’s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Austin Project</a:t>
            </a:r>
          </a:p>
          <a:p>
            <a:pPr algn="l"/>
            <a:endParaRPr 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Design Pundit</a:t>
            </a:r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	ZenOfDesign.com</a:t>
            </a: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	“Design of the Times”</a:t>
            </a:r>
          </a:p>
          <a:p>
            <a:pPr algn="l"/>
            <a:endParaRPr lang="en-US" sz="20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Player</a:t>
            </a:r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	Lots of MMOs</a:t>
            </a: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651" y="342899"/>
            <a:ext cx="8077200" cy="8382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Why do the World of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Warcraft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and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Everquest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2 teams make expansions mostly for high level players? 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6" name="Picture 5" descr="Kil_jaeden_sma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762000"/>
            <a:ext cx="4381500" cy="4787900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609600" y="5638800"/>
            <a:ext cx="80772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Because those are the players that are out of content.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9" name="Picture 8" descr="256px-EQ2_Rise_of_Kunark_box_ar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761999"/>
            <a:ext cx="342900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57200"/>
            <a:ext cx="56388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ANALYSIS OF ENDGAME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57200"/>
            <a:ext cx="6553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TERRITORIAL CONTROL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914400" y="1600200"/>
            <a:ext cx="33528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Key design concepts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19600" y="152400"/>
            <a:ext cx="44196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AFFILIATION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905000" y="1295400"/>
            <a:ext cx="72390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Need clearly defined teams, and the ability for players to identify team members.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6" name="Picture 5" descr="0163574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0"/>
            <a:ext cx="686325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00"/>
            <a:ext cx="40386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OBJECTIVES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1371600"/>
            <a:ext cx="79248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Give players something to fight over.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Preferably multiple things to spread them 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6" name="Picture 5" descr="lflaga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209800"/>
            <a:ext cx="5203209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5638800" y="6172200"/>
            <a:ext cx="31242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Tabula Rasa control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points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rgtr-ctrl-points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78232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457200"/>
            <a:ext cx="7315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RESPAWN AND ATTRITION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1676400"/>
            <a:ext cx="72390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How fast players can get back to the fight after they die, and how often they can do so.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Give defenders the edge somehow!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Arlington Cemeta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3257550"/>
            <a:ext cx="48006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457200"/>
            <a:ext cx="47244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ATTACK WINDOWS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pic>
        <p:nvPicPr>
          <p:cNvPr id="3" name="Picture 2" descr="Sam_and_Ralph_clo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590799"/>
            <a:ext cx="5105400" cy="3890611"/>
          </a:xfrm>
          <a:prstGeom prst="rect">
            <a:avLst/>
          </a:prstGeom>
        </p:spPr>
      </p:pic>
      <p:sp>
        <p:nvSpPr>
          <p:cNvPr id="4" name="Subtitle 2"/>
          <p:cNvSpPr txBox="1">
            <a:spLocks/>
          </p:cNvSpPr>
          <p:nvPr/>
        </p:nvSpPr>
        <p:spPr>
          <a:xfrm>
            <a:off x="609600" y="1676400"/>
            <a:ext cx="46482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No one wants to log in to find their city in ashes.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aneston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04800"/>
            <a:ext cx="7518400" cy="5638800"/>
          </a:xfr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6096000" y="5943600"/>
            <a:ext cx="24384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A Bane Stone, 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Shadowbane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19600" y="381000"/>
            <a:ext cx="44196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POLITICAL MAP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5486400" y="1600200"/>
            <a:ext cx="36576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A highly visible abstraction of control.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Ris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8400"/>
            <a:ext cx="698751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57200"/>
            <a:ext cx="47244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THIS LECTURE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1676400"/>
            <a:ext cx="6324600" cy="22098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What is Elder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Gameplay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?</a:t>
            </a: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Why is it Important?</a:t>
            </a: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Analysis: Territorial Control</a:t>
            </a: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Analysis: Raid Encounters</a:t>
            </a: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What are the Universal Challenges?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dowbane Map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924800" cy="594360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5867400" y="6019800"/>
            <a:ext cx="2895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Shadowbane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Political Map.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vema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876471" cy="6248400"/>
          </a:xfr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72000" y="6248400"/>
            <a:ext cx="42672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EVE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Online political map.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4_belgium_fro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43600" cy="5697233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648200" y="5867400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WW2 Online Belgian Front, Friday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gium_fro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62135" cy="571500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038600" y="5867400"/>
            <a:ext cx="47244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WW2 Online Belgian Front, Saturday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2438400"/>
            <a:ext cx="5410200" cy="1470025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TERRITORIAL CONTROL DESIGN CHALLENGES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86600" y="3962400"/>
            <a:ext cx="19050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PVP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429000" y="5181600"/>
            <a:ext cx="53340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Endgames based on it have to take 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PvP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problems very seriously.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6" name="Picture 5" descr="reservoir-dog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7320832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0"/>
            <a:ext cx="8458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THE SIX GOLDEN RULES OF PVP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86000" y="1295400"/>
            <a:ext cx="61722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* 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PvP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Endgames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always excite the imagination more than </a:t>
            </a:r>
            <a:r>
              <a:rPr kumimoji="0" lang="en-US" sz="2000" i="0" u="none" strike="noStrike" kern="1200" cap="none" spc="0" normalizeH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PvE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Endgames.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* Players aren’t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as hardcore as they think they are.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noProof="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5% of your population can destroy the other 95%.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Teamwork and numbers dominate.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noProof="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Fairness matters more than in </a:t>
            </a:r>
            <a:r>
              <a:rPr lang="en-US" sz="2000" noProof="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PvE</a:t>
            </a:r>
            <a:r>
              <a:rPr lang="en-US" sz="2000" noProof="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* Losing repeatedly sucks.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0"/>
            <a:ext cx="44196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THE ZERG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600200" y="1066800"/>
            <a:ext cx="61722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Superior numbers shouldn’t trump all.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zerg-base-under-attack-in-starcraft-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76400"/>
            <a:ext cx="69088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38800" y="1447801"/>
            <a:ext cx="2209800" cy="12192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LOSERS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pic>
        <p:nvPicPr>
          <p:cNvPr id="5" name="Picture 4" descr="los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7800"/>
            <a:ext cx="5591938" cy="541020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5867400" y="2438400"/>
            <a:ext cx="29718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Most people will not pay $15 a month, and log in daily, to be on the losing team.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 txBox="1">
            <a:spLocks/>
          </p:cNvSpPr>
          <p:nvPr/>
        </p:nvSpPr>
        <p:spPr>
          <a:xfrm>
            <a:off x="4191000" y="2438400"/>
            <a:ext cx="46482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It’s fun to be a Harlem Globetrotter.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Not so much to be a 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Washingto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n General.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7" name="Picture 6" descr="HarlemGlobetrotters154_j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4038600" cy="608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57200"/>
            <a:ext cx="7543800" cy="1470025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WHAT IS ELDER GAMEPLAY?</a:t>
            </a:r>
            <a:endParaRPr lang="en-US" sz="48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1600200"/>
            <a:ext cx="6324600" cy="22098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It’s more than just ‘something for players to do when they’re done.’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1200" y="4419600"/>
            <a:ext cx="3352800" cy="12192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STALEMATES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486400" y="5334000"/>
            <a:ext cx="34290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Locked world states are no fun for anyone.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7" name="Picture 6" descr="stalema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58928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5562600"/>
            <a:ext cx="33528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ldhabi" panose="01000000000000000000" pitchFamily="2" charset="-78"/>
                <a:ea typeface="+mj-ea"/>
                <a:cs typeface="+mj-cs"/>
              </a:rPr>
              <a:t>RESET BUTTONS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ldhabi" panose="01000000000000000000" pitchFamily="2" charset="-78"/>
              <a:ea typeface="+mj-ea"/>
              <a:cs typeface="+mj-cs"/>
            </a:endParaRPr>
          </a:p>
        </p:txBody>
      </p:sp>
      <p:pic>
        <p:nvPicPr>
          <p:cNvPr id="5" name="Picture 4" descr="Nuke 3_j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0"/>
            <a:ext cx="8733524" cy="571500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419600" y="5791200"/>
            <a:ext cx="57150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Find a way for game mechanics to reset your political map.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 txBox="1">
            <a:spLocks/>
          </p:cNvSpPr>
          <p:nvPr/>
        </p:nvSpPr>
        <p:spPr>
          <a:xfrm>
            <a:off x="2133600" y="5905500"/>
            <a:ext cx="66294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World War II Online declares a winner every two months or so, and resets the game.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ss_preview_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6858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dowbane-to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8600"/>
            <a:ext cx="7600950" cy="5667375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7200" y="5895975"/>
            <a:ext cx="73152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Shadowbane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’s recent wipe was actually seen as a positive to most fans.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57200"/>
            <a:ext cx="5410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RAID ENCOUNTERS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838200"/>
            <a:ext cx="5410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WHAT ARE RAIDS?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905000"/>
            <a:ext cx="76200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PvE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Endgame, usually 10+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players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Usually some amount of ‘trash’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Punctuated by Raid Encounters (Boss Fights)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Usually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for </a:t>
            </a:r>
            <a:r>
              <a:rPr kumimoji="0" lang="en-US" sz="2000" i="0" u="none" strike="noStrike" kern="1200" cap="none" spc="0" normalizeH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Phat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Loot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uan_Ponce_de_Le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86000"/>
            <a:ext cx="2133600" cy="293827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95400" y="457201"/>
            <a:ext cx="6324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ldhabi" panose="01000000000000000000" pitchFamily="2" charset="-78"/>
                <a:ea typeface="+mj-ea"/>
                <a:cs typeface="+mj-cs"/>
              </a:rPr>
              <a:t>WHY DO PEOPLE RAID?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ldhabi" panose="01000000000000000000" pitchFamily="2" charset="-78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438400" y="2258992"/>
            <a:ext cx="61722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Explorers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like to see new places, fight new enemies, and try out new and different strategies.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ill_ga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514600"/>
            <a:ext cx="2180844" cy="2180844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95400" y="457201"/>
            <a:ext cx="6324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ldhabi" panose="01000000000000000000" pitchFamily="2" charset="-78"/>
                <a:ea typeface="+mj-ea"/>
                <a:cs typeface="+mj-cs"/>
              </a:rPr>
              <a:t>WHY DO PEOPLE RAID?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ldhabi" panose="01000000000000000000" pitchFamily="2" charset="-78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438400" y="2438400"/>
            <a:ext cx="61722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Achievers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want the notch in their belt.  The </a:t>
            </a:r>
            <a:r>
              <a:rPr kumimoji="0" lang="en-US" sz="2000" i="0" u="none" strike="noStrike" kern="1200" cap="none" spc="0" normalizeH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phat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loot is good too.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25px-Hilton,_Paris_(200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09800"/>
            <a:ext cx="2438400" cy="278519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95400" y="457201"/>
            <a:ext cx="6324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ldhabi" panose="01000000000000000000" pitchFamily="2" charset="-78"/>
                <a:ea typeface="+mj-ea"/>
                <a:cs typeface="+mj-cs"/>
              </a:rPr>
              <a:t>WHY DO PEOPLE RAID?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ldhabi" panose="01000000000000000000" pitchFamily="2" charset="-78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667000" y="2155562"/>
            <a:ext cx="61722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Socializers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like activities that bring the whole guild online.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57201"/>
            <a:ext cx="6324600" cy="99060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WHY DO PEOPLE RAID?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pic>
        <p:nvPicPr>
          <p:cNvPr id="5" name="Picture 4" descr="manson1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57400"/>
            <a:ext cx="2571750" cy="276225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2971800" y="2003264"/>
            <a:ext cx="59436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Killers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like beating raid activities before other guilds.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93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3023" y="609600"/>
            <a:ext cx="4160977" cy="6248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965420" y="4348163"/>
            <a:ext cx="6934200" cy="1470025"/>
          </a:xfrm>
        </p:spPr>
        <p:txBody>
          <a:bodyPr>
            <a:normAutofit/>
          </a:bodyPr>
          <a:lstStyle/>
          <a:p>
            <a:pPr algn="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THE ONWARD PATH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410200"/>
            <a:ext cx="4876800" cy="8382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Something to do when you’re done.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95400" y="457201"/>
            <a:ext cx="6324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ldhabi" panose="01000000000000000000" pitchFamily="2" charset="-78"/>
                <a:ea typeface="+mj-ea"/>
                <a:cs typeface="+mj-cs"/>
              </a:rPr>
              <a:t>WHY DO PEOPLE RAID?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ldhabi" panose="01000000000000000000" pitchFamily="2" charset="-78"/>
              <a:ea typeface="+mj-ea"/>
              <a:cs typeface="+mj-cs"/>
            </a:endParaRPr>
          </a:p>
        </p:txBody>
      </p:sp>
      <p:pic>
        <p:nvPicPr>
          <p:cNvPr id="5" name="Picture 4" descr="gatorad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0"/>
            <a:ext cx="3430932" cy="4114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81400" y="19812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Because winning as a team is awesome.</a:t>
            </a:r>
          </a:p>
        </p:txBody>
      </p:sp>
      <p:pic>
        <p:nvPicPr>
          <p:cNvPr id="7" name="Picture 6" descr="102907-red-sox-a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3581400"/>
            <a:ext cx="393382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9248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DESIGNING RAID ENCOUNTERS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905000"/>
            <a:ext cx="76200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905000" y="1676400"/>
            <a:ext cx="6096000" cy="8382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Starting point: they’re puzzle bosses.</a:t>
            </a:r>
          </a:p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Just like Mario, only with 25 people.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762000"/>
            <a:ext cx="51816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PUZZLE BOSSES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905000"/>
            <a:ext cx="76200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Contrary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to public belief, few are ‘tank and spanks’.  Most require tactics, teamwork and personal skill to beat.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The fact other people are required is what makes them hard.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533400"/>
            <a:ext cx="51816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SHARED MECHANICS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905000"/>
            <a:ext cx="76200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Puzzles all players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take part in require tools that all players have.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baseline="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Tools all players have: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* Health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* Threat Management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aseline="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 * Ability to use acquired items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 * Ability to use world items</a:t>
            </a:r>
            <a:endParaRPr lang="en-US" sz="2000" baseline="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lvl="0">
              <a:spcBef>
                <a:spcPct val="20000"/>
              </a:spcBef>
            </a:pP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* Positioning (Ability 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to Move and 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Jump)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VenrilSathi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95400"/>
            <a:ext cx="5657454" cy="4525963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724400" y="152400"/>
            <a:ext cx="44196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ldhabi" panose="01000000000000000000" pitchFamily="2" charset="-78"/>
                <a:ea typeface="+mj-ea"/>
                <a:cs typeface="+mj-cs"/>
              </a:rPr>
              <a:t>VENRIL SATHIR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ldhabi" panose="01000000000000000000" pitchFamily="2" charset="-78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715000" y="1143000"/>
            <a:ext cx="26670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(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Everquest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2)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867400" y="1905000"/>
            <a:ext cx="28956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* Summons ‘adds’ if any player has more than 60% or less than 20% power.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Applies a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debuff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that increases power consumption on ability use.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4191000" cy="68580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POSITIONING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191000" y="228600"/>
            <a:ext cx="49530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7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Positioning is the </a:t>
            </a:r>
            <a:r>
              <a:rPr kumimoji="0" lang="en-US" sz="17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mos</a:t>
            </a:r>
            <a:r>
              <a:rPr lang="en-US" sz="17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t common shared mechanic, and is used heavily in most raid encounters.</a:t>
            </a:r>
            <a:endParaRPr kumimoji="0" lang="en-US" sz="1700" i="0" u="none" strike="noStrike" kern="1200" cap="none" spc="0" normalizeH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6" name="Picture 5" descr="gurtogg-bloodboil-positions-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0" y="1066800"/>
            <a:ext cx="3619500" cy="2895600"/>
          </a:xfrm>
          <a:prstGeom prst="rect">
            <a:avLst/>
          </a:prstGeom>
        </p:spPr>
      </p:pic>
      <p:pic>
        <p:nvPicPr>
          <p:cNvPr id="7" name="Picture 6" descr="Azgalor-Position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1600"/>
            <a:ext cx="4248150" cy="3173975"/>
          </a:xfrm>
          <a:prstGeom prst="rect">
            <a:avLst/>
          </a:prstGeom>
        </p:spPr>
      </p:pic>
      <p:pic>
        <p:nvPicPr>
          <p:cNvPr id="4" name="Picture 3" descr="magtheridon-positions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2997200"/>
            <a:ext cx="2895600" cy="3860800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6019800" y="5867400"/>
            <a:ext cx="33528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7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(</a:t>
            </a:r>
            <a:r>
              <a:rPr kumimoji="0" lang="en-US" sz="17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WoW</a:t>
            </a:r>
            <a:r>
              <a:rPr kumimoji="0" lang="en-US" sz="17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positioning </a:t>
            </a:r>
            <a:r>
              <a:rPr kumimoji="0" lang="en-US" sz="1700" i="0" u="none" strike="noStrike" kern="1200" cap="none" spc="0" normalizeH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pics</a:t>
            </a:r>
            <a:r>
              <a:rPr kumimoji="0" lang="en-US" sz="17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from </a:t>
            </a:r>
            <a:r>
              <a:rPr lang="en-US" sz="17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Bosskillers.com)</a:t>
            </a:r>
            <a:endParaRPr kumimoji="0" lang="en-US" sz="1700" i="0" u="none" strike="noStrike" kern="1200" cap="none" spc="0" normalizeH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35814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ENDURANCE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905000"/>
            <a:ext cx="76200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914400" y="1447800"/>
            <a:ext cx="5105400" cy="7620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How long can you keep it up?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6" name="Picture 5" descr="rocky1-7647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057400"/>
            <a:ext cx="6248400" cy="4167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0"/>
            <a:ext cx="2362200" cy="1470025"/>
          </a:xfrm>
        </p:spPr>
        <p:txBody>
          <a:bodyPr>
            <a:normAutofit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SLEEPER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6019800"/>
            <a:ext cx="5334000" cy="838200"/>
          </a:xfrm>
        </p:spPr>
        <p:txBody>
          <a:bodyPr>
            <a:normAutofit/>
          </a:bodyPr>
          <a:lstStyle/>
          <a:p>
            <a:pPr algn="r"/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The first raid.</a:t>
            </a:r>
          </a:p>
          <a:p>
            <a:pPr algn="r"/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200 players.  10 billion HP.  4 hours.</a:t>
            </a:r>
          </a:p>
          <a:p>
            <a:pPr algn="l"/>
            <a:endParaRPr lang="en-US" sz="20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4" name="Picture 3" descr="sleeper_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143000"/>
            <a:ext cx="6324600" cy="474345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762000" y="1143000"/>
            <a:ext cx="51054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Everquest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0"/>
            <a:ext cx="3733800" cy="1470025"/>
          </a:xfrm>
        </p:spPr>
        <p:txBody>
          <a:bodyPr>
            <a:normAutofit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RANDOMNESS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43000"/>
            <a:ext cx="5334000" cy="8382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Forcing players to react is fun.</a:t>
            </a: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No-win random combinations is not.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5" name="Picture 4" descr="dice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286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0"/>
            <a:ext cx="7924800" cy="1470025"/>
          </a:xfrm>
        </p:spPr>
        <p:txBody>
          <a:bodyPr>
            <a:normAutofit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PRINCE MALCHEZAAR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8200" y="1143000"/>
            <a:ext cx="3581400" cy="8382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(World of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Warcraft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)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4" name="Picture 3" descr="Malchezaa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133600"/>
            <a:ext cx="2838450" cy="3629025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914400" y="2286000"/>
            <a:ext cx="38862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* Randomly sets non-tank hit points to be 1 HP for 7 Seconds.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Randomly drops totems that deal damage to nearby players. 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thyja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28600"/>
            <a:ext cx="7134225" cy="6353175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28600" y="6477000"/>
            <a:ext cx="8763000" cy="381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World of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Warcraft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Attunement Map,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Burning Crusade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892175"/>
            <a:ext cx="7848600" cy="936625"/>
          </a:xfrm>
        </p:spPr>
        <p:txBody>
          <a:bodyPr>
            <a:normAutofit fontScale="90000"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CREATE NEW ROLES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8600" y="1828800"/>
            <a:ext cx="4876800" cy="10668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Specialized jobs not needed all the time, but that go beyond ‘main tank’ and ‘healer’ to force unusual people to step up and go outside their comfort zone.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4" name="Picture 3" descr="Image000084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28800"/>
            <a:ext cx="3211286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H-Hamid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6400"/>
            <a:ext cx="6881916" cy="4404628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3657600" y="6019800"/>
            <a:ext cx="53340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Requires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Add Tanks to pick up spawns.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181600" y="152400"/>
            <a:ext cx="37338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ldhabi" panose="01000000000000000000" pitchFamily="2" charset="-78"/>
                <a:ea typeface="+mj-ea"/>
                <a:cs typeface="+mj-cs"/>
              </a:rPr>
              <a:t>HAMIDAN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ldhabi" panose="01000000000000000000" pitchFamily="2" charset="-78"/>
              <a:ea typeface="+mj-ea"/>
              <a:cs typeface="+mj-cs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564038" y="1230313"/>
            <a:ext cx="53340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(City of Heroes)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0"/>
            <a:ext cx="2133600" cy="1470025"/>
          </a:xfrm>
        </p:spPr>
        <p:txBody>
          <a:bodyPr>
            <a:normAutofit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VASHJ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7400" y="1752600"/>
            <a:ext cx="3276600" cy="16002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Striders spawn with Fear Aura.  </a:t>
            </a: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Must be tanked at range.</a:t>
            </a:r>
          </a:p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Must be kited away from other players, especially tanks and healers (represented here by purple arrow)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4" name="Picture 3" descr="vashj_p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2600"/>
            <a:ext cx="5867400" cy="440055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838200" y="1143000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(World of 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Warcraft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6" name="Picture 5" descr="vash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762375"/>
            <a:ext cx="28479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0"/>
            <a:ext cx="3276600" cy="1470025"/>
          </a:xfrm>
        </p:spPr>
        <p:txBody>
          <a:bodyPr>
            <a:normAutofit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TOLERANCE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1219200"/>
            <a:ext cx="3352800" cy="7620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How many player deaths can occur before the attempt just falls apart?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pic>
        <p:nvPicPr>
          <p:cNvPr id="4" name="Picture 3" descr="108-0809_IM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219200"/>
            <a:ext cx="3901440" cy="520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0"/>
            <a:ext cx="7620000" cy="1470025"/>
          </a:xfrm>
        </p:spPr>
        <p:txBody>
          <a:bodyPr>
            <a:normAutofit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ARCHIMONDE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8200" y="1143000"/>
            <a:ext cx="3581400" cy="83820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(World of </a:t>
            </a:r>
            <a:r>
              <a:rPr lang="en-US" sz="20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Warcraft</a:t>
            </a:r>
            <a:r>
              <a:rPr 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)</a:t>
            </a:r>
          </a:p>
          <a:p>
            <a:pPr algn="l"/>
            <a:endParaRPr lang="en-US" sz="20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85800" y="2286000"/>
            <a:ext cx="3657600" cy="2667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* Randomly throws players in air for falling damage.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Randomly DOTs players (must be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decursed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* Randomly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drops flame trails to avoid.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US" sz="2000" baseline="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* If anyone dies, the raid takes 3500 damage.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6" name="Picture 5" descr="Archimonde-B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8288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4600" y="457200"/>
            <a:ext cx="64770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ISSUES WITH RAIDS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85800"/>
            <a:ext cx="5410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CONTENT-HEAVY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905000"/>
            <a:ext cx="76200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Making a raid game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means committing to racing to get frequent content out to your players.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3886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REPETITION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905000"/>
            <a:ext cx="35814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Puzzles by their nature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become pretty uninteresting once you know the trick.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baseline="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Moreso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when everyone’s got the loot.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4" name="Picture 3" descr="Sisyph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675" y="1447800"/>
            <a:ext cx="412432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04800"/>
            <a:ext cx="75438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PLAYER STRATIFICATION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676400"/>
            <a:ext cx="3581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The more players are spread out in terms of gear and levels, the thinner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the recruiting pool.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baseline="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At that point, you’re forced to let just about anyone into your guild.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6" name="Picture 5" descr="Wondertwinsros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500226"/>
            <a:ext cx="3886200" cy="53577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3505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THE BENCH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905000"/>
            <a:ext cx="38100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If 25 people are needed to raid, the guild needs at least 35.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This results in 10 people with a “put me in, coach!” attitude.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Good guilds need a deep bench, but players won’t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benchwarm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forever.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6" name="Picture 5" descr="dugout-teams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371600"/>
            <a:ext cx="388620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veres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810500" cy="6248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5105400"/>
            <a:ext cx="7543800" cy="1470025"/>
          </a:xfrm>
        </p:spPr>
        <p:txBody>
          <a:bodyPr>
            <a:normAutofit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THE PINNACLE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6248400"/>
            <a:ext cx="6324600" cy="381000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The apex of the player’s heroic arc.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62484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OVERPOWERED CLASSES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914400" y="1796823"/>
            <a:ext cx="38100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If there are a limited number of slots, certain classes perceived as vital or overpowered can take more than their fair share.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7" name="Picture 6" descr="thickdud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1676400"/>
            <a:ext cx="3581400" cy="3549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57200"/>
            <a:ext cx="5105400" cy="1470025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ELDER GAME DESIGN CHALLENGES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38800" y="152400"/>
            <a:ext cx="3124200" cy="1470025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TECHNOLOGY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810000" y="1219200"/>
            <a:ext cx="48768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Can your servers even handle 100 people in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the same space?  Can the player’s client?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old-computer-thum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33600"/>
            <a:ext cx="71628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7400" y="5105400"/>
            <a:ext cx="3124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TESTING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286000" y="6172200"/>
            <a:ext cx="6324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How to Balance and QA a game meant to take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100  people weeks b</a:t>
            </a:r>
            <a:r>
              <a:rPr kumimoji="0" lang="en-US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efore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tomorrow’s </a:t>
            </a:r>
            <a:r>
              <a:rPr kumimoji="0" lang="en-US" sz="2000" i="0" u="none" strike="noStrike" kern="1200" cap="none" spc="0" normalizeH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hotfix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?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7" name="Picture 6" descr="house_of_card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2511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3124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FRAGILITY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pic>
        <p:nvPicPr>
          <p:cNvPr id="9" name="Picture 8" descr="plate_spinn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0" y="1487043"/>
            <a:ext cx="3524250" cy="5370957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609600" y="1600200"/>
            <a:ext cx="48006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Endgame content often hinges on a couple of key people, especially leadership.  If they have to take a night off, the guild may as well.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If they burn out and leave, the guild itself is threatened.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4267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CRITICAL MASS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09600" y="1600200"/>
            <a:ext cx="48006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Your elder game may be unplayable without enough players.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This becomes especially a concern once the game starts to age.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0" y="5105400"/>
            <a:ext cx="36576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INTERFACE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pic>
        <p:nvPicPr>
          <p:cNvPr id="5" name="Picture 4" descr="spacebatt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7" y="0"/>
            <a:ext cx="7126339" cy="541020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2286000" y="6172200"/>
            <a:ext cx="6324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GUIs designed for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newbies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fall apart.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WoWScrnShot_011608_1743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9144000" cy="5715000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57200" y="6096000"/>
            <a:ext cx="84582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World of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Warcraft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Basic UI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57200"/>
            <a:ext cx="36576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CHALLENGES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pic>
        <p:nvPicPr>
          <p:cNvPr id="5" name="Picture 4" descr="ra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144000" cy="571500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57200" y="6096000"/>
            <a:ext cx="84582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World of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Warcraft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 Advanced Raider UI (Fan developed).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5800" y="3810000"/>
            <a:ext cx="44958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REQUIRED APPS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057400" y="5029200"/>
            <a:ext cx="68580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Should you balance with the expectation </a:t>
            </a:r>
            <a:b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</a:b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all players are using Voice and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Threatmeters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?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Is your elder game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playable if you break them?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5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3048000"/>
            <a:ext cx="26289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tman-joker-car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57200"/>
            <a:ext cx="6705600" cy="1470025"/>
          </a:xfrm>
        </p:spPr>
        <p:txBody>
          <a:bodyPr>
            <a:normAutofit/>
          </a:bodyPr>
          <a:lstStyle/>
          <a:p>
            <a:pPr algn="r"/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A WORTHY CHALLENGE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1326" y="1752600"/>
            <a:ext cx="3867873" cy="838200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Possibly the only difficult thing in your MMO.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0" y="1600200"/>
            <a:ext cx="36576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HOMEWORK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819400" y="2743200"/>
            <a:ext cx="60960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Beware of creating repeated ‘required’ work before the player can play – especially consumables.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7" name="Picture 6" descr="homework_help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581400"/>
            <a:ext cx="280987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8408" y="1044575"/>
            <a:ext cx="53340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GUILD MANAGEMENT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057400" y="2209800"/>
            <a:ext cx="6858000" cy="609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Pity the guild master who has to keep his motley crew together.  And give him some tools.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o_X-men_Evolution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95600"/>
            <a:ext cx="5303520" cy="3465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0" y="2895600"/>
            <a:ext cx="3657600" cy="1470025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MATCHMAKING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971800" y="4038600"/>
            <a:ext cx="59436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The game will be stickier if the player is in a guild he likes</a:t>
            </a:r>
            <a:r>
              <a:rPr lang="en-US" sz="20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.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Don’t 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depend on serendipity.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5" name="Picture 4" descr="cupid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09800"/>
            <a:ext cx="2971800" cy="277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0" y="152400"/>
            <a:ext cx="3124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PREP WORK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114800" y="1219200"/>
            <a:ext cx="45720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What if players don’t have the patience to grind to the endgame they really would rather play?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  <p:pic>
        <p:nvPicPr>
          <p:cNvPr id="7" name="Picture 6" descr="heightstic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19200"/>
            <a:ext cx="3124200" cy="4686300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4343400" y="2286000"/>
            <a:ext cx="434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What if they have to do it a second time?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990600"/>
            <a:ext cx="7239000" cy="5867400"/>
          </a:xfrm>
        </p:spPr>
        <p:txBody>
          <a:bodyPr>
            <a:noAutofit/>
          </a:bodyPr>
          <a:lstStyle/>
          <a:p>
            <a:r>
              <a:rPr lang="en-US" sz="40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YES</a:t>
            </a:r>
            <a:endParaRPr lang="en-US" sz="40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685800" y="838200"/>
            <a:ext cx="8153400" cy="8382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Do massively multiplayer games need elder </a:t>
            </a:r>
            <a:r>
              <a:rPr lang="en-US" sz="20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gameplay</a:t>
            </a: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?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905000"/>
            <a:ext cx="7620000" cy="838200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“Massive” is our unique selling proposition.</a:t>
            </a:r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r"/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Features that embrace that tend to capture the imagination.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553200" y="685800"/>
            <a:ext cx="2743200" cy="14700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Aldhabi" panose="01000000000000000000" pitchFamily="2" charset="-78"/>
              </a:rPr>
              <a:t>WHY?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Aldhabi" panose="010000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685800" y="2057400"/>
            <a:ext cx="8153400" cy="8382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Questions?</a:t>
            </a: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  <a:p>
            <a:pPr algn="l"/>
            <a:endParaRPr lang="en-US" sz="2000" dirty="0" smtClean="0">
              <a:solidFill>
                <a:schemeClr val="accent5">
                  <a:lumMod val="60000"/>
                  <a:lumOff val="40000"/>
                </a:schemeClr>
              </a:solidFill>
              <a:latin typeface="Browallia New" panose="020B0604020202020204" pitchFamily="34" charset="-34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57200" y="6019800"/>
            <a:ext cx="81534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Damion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 Schubert                       http://www.zenofdesign.com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143001"/>
          <a:ext cx="8229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ubtitle 2"/>
          <p:cNvSpPr txBox="1">
            <a:spLocks/>
          </p:cNvSpPr>
          <p:nvPr/>
        </p:nvSpPr>
        <p:spPr>
          <a:xfrm>
            <a:off x="1447800" y="6019800"/>
            <a:ext cx="73914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owallia New" panose="020B0604020202020204" pitchFamily="34" charset="-34"/>
              </a:rPr>
              <a:t>Ideal easy fun/hard fun curve for best selling games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Browallia New" panose="020B0604020202020204" pitchFamily="34" charset="-34"/>
                <a:ea typeface="+mn-ea"/>
                <a:cs typeface="+mn-cs"/>
              </a:rPr>
              <a:t>(Based on Amy Jo Kim’s research).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Browallia New" panose="020B0604020202020204" pitchFamily="34" charset="-3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1162</TotalTime>
  <Words>1451</Words>
  <Application>Microsoft Office PowerPoint</Application>
  <PresentationFormat>On-screen Show (4:3)</PresentationFormat>
  <Paragraphs>380</Paragraphs>
  <Slides>86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2" baseType="lpstr">
      <vt:lpstr>Calibri</vt:lpstr>
      <vt:lpstr>Arial</vt:lpstr>
      <vt:lpstr>Segoe UI Black</vt:lpstr>
      <vt:lpstr>Browallia New</vt:lpstr>
      <vt:lpstr>Aldhabi</vt:lpstr>
      <vt:lpstr>Office Theme</vt:lpstr>
      <vt:lpstr>ENDGAME</vt:lpstr>
      <vt:lpstr>INTRODUCTION</vt:lpstr>
      <vt:lpstr>THIS LECTURE</vt:lpstr>
      <vt:lpstr>WHAT IS ELDER GAMEPLAY?</vt:lpstr>
      <vt:lpstr>THE ONWARD PATH</vt:lpstr>
      <vt:lpstr>PowerPoint Presentation</vt:lpstr>
      <vt:lpstr>THE PINNACLE</vt:lpstr>
      <vt:lpstr>A WORTHY CHALLENGE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TRULY MASSIVE GAMEPLAY</vt:lpstr>
      <vt:lpstr>PowerPoint Presentation</vt:lpstr>
      <vt:lpstr>PowerPoint Presentation</vt:lpstr>
      <vt:lpstr>PowerPoint Presentation</vt:lpstr>
      <vt:lpstr>PowerPoint Presentation</vt:lpstr>
      <vt:lpstr>MOST DEVOTED PLAYERS</vt:lpstr>
      <vt:lpstr>PowerPoint Presentation</vt:lpstr>
      <vt:lpstr>ANALYSIS OF ENDGAME</vt:lpstr>
      <vt:lpstr>TERRITORIAL CONTROL</vt:lpstr>
      <vt:lpstr>AFFILIATION</vt:lpstr>
      <vt:lpstr>OBJECTIVES</vt:lpstr>
      <vt:lpstr>PowerPoint Presentation</vt:lpstr>
      <vt:lpstr>RESPAWN AND ATTRITION</vt:lpstr>
      <vt:lpstr>ATTACK WINDOWS</vt:lpstr>
      <vt:lpstr>PowerPoint Presentation</vt:lpstr>
      <vt:lpstr>POLITICAL MAP</vt:lpstr>
      <vt:lpstr>PowerPoint Presentation</vt:lpstr>
      <vt:lpstr>PowerPoint Presentation</vt:lpstr>
      <vt:lpstr>PowerPoint Presentation</vt:lpstr>
      <vt:lpstr>PowerPoint Presentation</vt:lpstr>
      <vt:lpstr>TERRITORIAL CONTROL DESIGN CHALLENGES</vt:lpstr>
      <vt:lpstr>PVP</vt:lpstr>
      <vt:lpstr>THE SIX GOLDEN RULES OF PVP</vt:lpstr>
      <vt:lpstr>THE ZERG</vt:lpstr>
      <vt:lpstr>LOSERS</vt:lpstr>
      <vt:lpstr>PowerPoint Presentation</vt:lpstr>
      <vt:lpstr>STALEMATES</vt:lpstr>
      <vt:lpstr>PowerPoint Presentation</vt:lpstr>
      <vt:lpstr>PowerPoint Presentation</vt:lpstr>
      <vt:lpstr>PowerPoint Presentation</vt:lpstr>
      <vt:lpstr>RAID ENCOUNTERS</vt:lpstr>
      <vt:lpstr>WHAT ARE RAIDS?</vt:lpstr>
      <vt:lpstr>PowerPoint Presentation</vt:lpstr>
      <vt:lpstr>PowerPoint Presentation</vt:lpstr>
      <vt:lpstr>PowerPoint Presentation</vt:lpstr>
      <vt:lpstr>WHY DO PEOPLE RAID?</vt:lpstr>
      <vt:lpstr>PowerPoint Presentation</vt:lpstr>
      <vt:lpstr>DESIGNING RAID ENCOUNTERS</vt:lpstr>
      <vt:lpstr>PUZZLE BOSSES</vt:lpstr>
      <vt:lpstr>SHARED MECHANICS</vt:lpstr>
      <vt:lpstr>PowerPoint Presentation</vt:lpstr>
      <vt:lpstr>POSITIONING</vt:lpstr>
      <vt:lpstr>ENDURANCE</vt:lpstr>
      <vt:lpstr>SLEEPER</vt:lpstr>
      <vt:lpstr>RANDOMNESS</vt:lpstr>
      <vt:lpstr>PRINCE MALCHEZAAR</vt:lpstr>
      <vt:lpstr>CREATE NEW ROLES</vt:lpstr>
      <vt:lpstr>PowerPoint Presentation</vt:lpstr>
      <vt:lpstr>VASHJ</vt:lpstr>
      <vt:lpstr>TOLERANCE</vt:lpstr>
      <vt:lpstr>ARCHIMONDE</vt:lpstr>
      <vt:lpstr>ISSUES WITH RAIDS</vt:lpstr>
      <vt:lpstr>CONTENT-HEAVY</vt:lpstr>
      <vt:lpstr>REPETITION</vt:lpstr>
      <vt:lpstr>PLAYER STRATIFICATION</vt:lpstr>
      <vt:lpstr>THE BENCH</vt:lpstr>
      <vt:lpstr>OVERPOWERED CLASSES</vt:lpstr>
      <vt:lpstr>ELDER GAME DESIGN CHALLENGES</vt:lpstr>
      <vt:lpstr>TECHNOLOGY</vt:lpstr>
      <vt:lpstr>TESTING</vt:lpstr>
      <vt:lpstr>FRAGILITY</vt:lpstr>
      <vt:lpstr>CRITICAL MASS</vt:lpstr>
      <vt:lpstr>INTERFACE</vt:lpstr>
      <vt:lpstr>PowerPoint Presentation</vt:lpstr>
      <vt:lpstr>CHALLENGES</vt:lpstr>
      <vt:lpstr>REQUIRED APPS</vt:lpstr>
      <vt:lpstr>HOMEWORK</vt:lpstr>
      <vt:lpstr>GUILD MANAGEMENT</vt:lpstr>
      <vt:lpstr>MATCHMAKING</vt:lpstr>
      <vt:lpstr>PREP WORK</vt:lpstr>
      <vt:lpstr>YES</vt:lpstr>
      <vt:lpstr>WHY?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ENDGAME</dc:title>
  <dc:creator>Damion Schubert</dc:creator>
  <cp:lastModifiedBy>Microsoft account</cp:lastModifiedBy>
  <cp:revision>82</cp:revision>
  <dcterms:created xsi:type="dcterms:W3CDTF">2008-09-13T04:37:34Z</dcterms:created>
  <dcterms:modified xsi:type="dcterms:W3CDTF">2014-12-07T00:47:35Z</dcterms:modified>
</cp:coreProperties>
</file>