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6" r:id="rId2"/>
    <p:sldMasterId id="2147483838" r:id="rId3"/>
  </p:sldMasterIdLst>
  <p:sldIdLst>
    <p:sldId id="258" r:id="rId4"/>
    <p:sldId id="264" r:id="rId5"/>
    <p:sldId id="265" r:id="rId6"/>
    <p:sldId id="267" r:id="rId7"/>
    <p:sldId id="266" r:id="rId8"/>
    <p:sldId id="268" r:id="rId9"/>
    <p:sldId id="269" r:id="rId10"/>
    <p:sldId id="270" r:id="rId11"/>
    <p:sldId id="360" r:id="rId12"/>
    <p:sldId id="259" r:id="rId13"/>
    <p:sldId id="261" r:id="rId14"/>
    <p:sldId id="262" r:id="rId15"/>
    <p:sldId id="263" r:id="rId16"/>
    <p:sldId id="272" r:id="rId17"/>
    <p:sldId id="274" r:id="rId18"/>
    <p:sldId id="359" r:id="rId19"/>
    <p:sldId id="275" r:id="rId20"/>
    <p:sldId id="271" r:id="rId21"/>
    <p:sldId id="273" r:id="rId22"/>
    <p:sldId id="276" r:id="rId23"/>
    <p:sldId id="277" r:id="rId24"/>
    <p:sldId id="281" r:id="rId25"/>
    <p:sldId id="362" r:id="rId26"/>
    <p:sldId id="364" r:id="rId27"/>
    <p:sldId id="283" r:id="rId28"/>
    <p:sldId id="285" r:id="rId29"/>
    <p:sldId id="290" r:id="rId30"/>
    <p:sldId id="288" r:id="rId31"/>
    <p:sldId id="284" r:id="rId32"/>
    <p:sldId id="286" r:id="rId33"/>
    <p:sldId id="278" r:id="rId34"/>
    <p:sldId id="291" r:id="rId35"/>
    <p:sldId id="279" r:id="rId36"/>
    <p:sldId id="280" r:id="rId37"/>
    <p:sldId id="292" r:id="rId38"/>
    <p:sldId id="293" r:id="rId39"/>
    <p:sldId id="295" r:id="rId40"/>
    <p:sldId id="294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61" r:id="rId51"/>
    <p:sldId id="322" r:id="rId52"/>
    <p:sldId id="307" r:id="rId53"/>
    <p:sldId id="313" r:id="rId54"/>
    <p:sldId id="314" r:id="rId55"/>
    <p:sldId id="315" r:id="rId56"/>
    <p:sldId id="323" r:id="rId57"/>
    <p:sldId id="317" r:id="rId58"/>
    <p:sldId id="318" r:id="rId59"/>
    <p:sldId id="319" r:id="rId60"/>
    <p:sldId id="352" r:id="rId61"/>
    <p:sldId id="320" r:id="rId62"/>
    <p:sldId id="321" r:id="rId63"/>
    <p:sldId id="324" r:id="rId64"/>
    <p:sldId id="325" r:id="rId65"/>
    <p:sldId id="327" r:id="rId66"/>
    <p:sldId id="326" r:id="rId67"/>
    <p:sldId id="328" r:id="rId68"/>
    <p:sldId id="329" r:id="rId69"/>
    <p:sldId id="330" r:id="rId70"/>
    <p:sldId id="331" r:id="rId71"/>
    <p:sldId id="333" r:id="rId72"/>
    <p:sldId id="332" r:id="rId73"/>
    <p:sldId id="334" r:id="rId74"/>
    <p:sldId id="335" r:id="rId75"/>
    <p:sldId id="336" r:id="rId76"/>
    <p:sldId id="344" r:id="rId77"/>
    <p:sldId id="345" r:id="rId78"/>
    <p:sldId id="337" r:id="rId79"/>
    <p:sldId id="338" r:id="rId80"/>
    <p:sldId id="339" r:id="rId81"/>
    <p:sldId id="340" r:id="rId82"/>
    <p:sldId id="341" r:id="rId83"/>
    <p:sldId id="343" r:id="rId84"/>
    <p:sldId id="346" r:id="rId85"/>
    <p:sldId id="347" r:id="rId86"/>
    <p:sldId id="348" r:id="rId87"/>
    <p:sldId id="351" r:id="rId88"/>
    <p:sldId id="349" r:id="rId89"/>
    <p:sldId id="350" r:id="rId90"/>
    <p:sldId id="353" r:id="rId91"/>
    <p:sldId id="354" r:id="rId92"/>
    <p:sldId id="342" r:id="rId93"/>
    <p:sldId id="355" r:id="rId94"/>
    <p:sldId id="356" r:id="rId95"/>
    <p:sldId id="357" r:id="rId96"/>
    <p:sldId id="358" r:id="rId9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08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FFFC"/>
    <a:srgbClr val="829A54"/>
    <a:srgbClr val="208A00"/>
    <a:srgbClr val="00FFF0"/>
    <a:srgbClr val="00A099"/>
    <a:srgbClr val="208ECD"/>
    <a:srgbClr val="26A000"/>
    <a:srgbClr val="00AA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3" autoAdjust="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-13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97" Type="http://schemas.openxmlformats.org/officeDocument/2006/relationships/slide" Target="slides/slide94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D7EEB-3E44-45DF-8AB5-18FEDEF87155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2518F6-F212-4289-89AE-3315853888F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FA05C-A9A6-4CE8-8270-897C6A643A83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21B56-F169-4E78-8C8E-346A15250D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A0A5C-68FC-48F7-9ABF-7B29D9D3C430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0550-2589-4D5E-8F6B-984A645E24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F76D7EEB-3E44-45DF-8AB5-18FEDEF87155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AA2518F6-F212-4289-89AE-3315853888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FD38-0A45-4534-8634-C28B7AE76845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096E1D-DD4A-489C-8A56-3DE34ED0E5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573CC45F-2AAD-4EA1-AB3E-584E45FE28E0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B9D188CD-795A-43B7-A2F8-E59496A59C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BAE9B-3308-450D-91DF-2D8C3790545D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76A65D4-B1D0-439B-A7DB-C90790E669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9FCE-2F33-4399-BDF6-18E0D4B103F9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B2D608-5764-431F-B04C-C421C73D00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057A-BC35-4C79-898C-AC56E0D8F8DE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997CD2-16C0-4B0F-8B11-79A2FC012D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BFF3-F1E6-4DDB-B7C7-4221582902DE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B7376B-5B3D-4994-B6F1-162CD5BD40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C11E-E406-49AC-88B6-23ABC6C29A9D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D51456-9FDE-4C6C-8371-78573B35FA0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4FD38-0A45-4534-8634-C28B7AE76845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6E1D-DD4A-489C-8A56-3DE34ED0E58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D8AC-08B2-4407-BD05-CB7F36DAFACD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79E6A-1D9E-42FF-A195-906DAE6FE4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FA05C-A9A6-4CE8-8270-897C6A643A83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21B56-F169-4E78-8C8E-346A15250D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6A0A5C-68FC-48F7-9ABF-7B29D9D3C430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370550-2589-4D5E-8F6B-984A645E247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CC45F-2AAD-4EA1-AB3E-584E45FE28E0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188CD-795A-43B7-A2F8-E59496A59C0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BAE9B-3308-450D-91DF-2D8C3790545D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6A65D4-B1D0-439B-A7DB-C90790E669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19FCE-2F33-4399-BDF6-18E0D4B103F9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2D608-5764-431F-B04C-C421C73D009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C057A-BC35-4C79-898C-AC56E0D8F8DE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7CD2-16C0-4B0F-8B11-79A2FC012D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66BFF3-F1E6-4DDB-B7C7-4221582902DE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7376B-5B3D-4994-B6F1-162CD5BD40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6C11E-E406-49AC-88B6-23ABC6C29A9D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51456-9FDE-4C6C-8371-78573B35FA0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D8AC-08B2-4407-BD05-CB7F36DAFACD}" type="datetime1">
              <a:rPr lang="en-US" smtClean="0"/>
              <a:pPr/>
              <a:t>10/8/2011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79E6A-1D9E-42FF-A195-906DAE6FE4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4BB6B48-E8B6-492E-B5F2-B7A73A7469AD}" type="datetime1">
              <a:rPr lang="en-US" smtClean="0"/>
              <a:t>10/8/2011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B19053D-4B37-4D7B-8ABF-990319F02E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B19053D-4B37-4D7B-8ABF-990319F02EE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4BB6B48-E8B6-492E-B5F2-B7A73A7469AD}" type="datetime1">
              <a:rPr lang="en-US" smtClean="0"/>
              <a:t>10/8/2011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8101" y="170128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Berlin Sans FB Demi" pitchFamily="34" charset="0"/>
              </a:rPr>
              <a:t>Double Coding</a:t>
            </a:r>
            <a:endParaRPr lang="en-US" sz="4800" dirty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2474225"/>
            <a:ext cx="9182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Candara" pitchFamily="34" charset="0"/>
              </a:rPr>
              <a:t>Making Online Games for Both the Casual and the Hardcore</a:t>
            </a:r>
            <a:endParaRPr lang="en-US" sz="2000" b="1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0211" y="5125296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ndara" pitchFamily="34" charset="0"/>
              </a:rPr>
              <a:t>Damion</a:t>
            </a:r>
            <a:r>
              <a:rPr lang="en-US" sz="1600" b="1" dirty="0" smtClean="0">
                <a:latin typeface="Candara" pitchFamily="34" charset="0"/>
              </a:rPr>
              <a:t> Schubert</a:t>
            </a:r>
          </a:p>
          <a:p>
            <a:pPr algn="ctr"/>
            <a:r>
              <a:rPr lang="en-US" sz="1600" b="1" dirty="0" smtClean="0">
                <a:latin typeface="Candara" pitchFamily="34" charset="0"/>
              </a:rPr>
              <a:t>Principle Lead Systems Designer, </a:t>
            </a:r>
            <a:r>
              <a:rPr lang="en-US" sz="1600" b="1" dirty="0" err="1" smtClean="0">
                <a:latin typeface="Candara" pitchFamily="34" charset="0"/>
              </a:rPr>
              <a:t>Bioware</a:t>
            </a:r>
            <a:r>
              <a:rPr lang="en-US" sz="1600" b="1" dirty="0" smtClean="0">
                <a:latin typeface="Candara" pitchFamily="34" charset="0"/>
              </a:rPr>
              <a:t> Austin</a:t>
            </a:r>
          </a:p>
          <a:p>
            <a:pPr algn="ctr"/>
            <a:r>
              <a:rPr lang="en-US" sz="1600" b="1" dirty="0" smtClean="0">
                <a:latin typeface="Candara" pitchFamily="34" charset="0"/>
              </a:rPr>
              <a:t>damion@zenofdesign.com</a:t>
            </a:r>
            <a:endParaRPr lang="en-US" sz="1600" b="1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32363" y="1292810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As game designers, how we tend to think about the hardcore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wrong</a:t>
            </a:r>
            <a:r>
              <a:rPr lang="en-US" sz="1600" b="1" dirty="0" smtClean="0">
                <a:latin typeface="Candara" pitchFamily="34" charset="0"/>
              </a:rPr>
              <a:t>.</a:t>
            </a:r>
            <a:endParaRPr lang="en-US" sz="1600" b="1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24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We tend to focus too much on the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Michaels </a:t>
            </a:r>
            <a:r>
              <a:rPr lang="en-US" sz="1600" dirty="0" smtClean="0">
                <a:latin typeface="Candara" pitchFamily="34" charset="0"/>
              </a:rPr>
              <a:t>– the idea that some gamers play any and all games that come their way.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49" y="3551902"/>
            <a:ext cx="7115381" cy="267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07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59037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This doesn’t really map to a useful reality.  While the same gamer might like to play Rage, Rift, and Civilization, he most certainly has a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favorite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49" y="3551902"/>
            <a:ext cx="7115381" cy="267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4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Unsurprising, given the three games vary on almost every possible design axis, including adrenaline flow, strategic analysis, 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time and social demands</a:t>
            </a:r>
            <a:r>
              <a:rPr lang="en-US" sz="1600" dirty="0" smtClean="0">
                <a:latin typeface="Candara" pitchFamily="34" charset="0"/>
              </a:rPr>
              <a:t> and even hardware requirements.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94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2810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Similarly, how we look at casual gamers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flawed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as well.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81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2810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Similarly, how we look at casual gamers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flawed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as well.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919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06" y="492967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erlin Sans FB Demi" pitchFamily="34" charset="0"/>
              </a:rPr>
              <a:t>Casual Gamer</a:t>
            </a:r>
            <a:endParaRPr lang="en-US" sz="4800" dirty="0">
              <a:latin typeface="Berlin Sans FB Dem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898772"/>
            <a:ext cx="918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ndara" pitchFamily="34" charset="0"/>
              </a:rPr>
              <a:t>An Oversimplification</a:t>
            </a:r>
            <a:endParaRPr lang="en-US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29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051351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 know of one studio that has the Midge test.  They put a picture of their prototypical casual gamer up on the wall, and ask themselves ‘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Would Midge like this feature?’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428999"/>
            <a:ext cx="7047676" cy="263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30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2810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But the current </a:t>
            </a:r>
            <a:r>
              <a:rPr lang="en-US" sz="1600" dirty="0" err="1" smtClean="0">
                <a:latin typeface="Candara" pitchFamily="34" charset="0"/>
              </a:rPr>
              <a:t>facebook</a:t>
            </a:r>
            <a:r>
              <a:rPr lang="en-US" sz="1600" dirty="0" smtClean="0">
                <a:latin typeface="Candara" pitchFamily="34" charset="0"/>
              </a:rPr>
              <a:t> games aim at putting themselves on as many desktops as possible, but are subsidized by a small number of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whales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428999"/>
            <a:ext cx="7072971" cy="264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513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051351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Some studies show that only 10% of social game player spend any money at all, and 2% spend more than $25/month.  Which is to say, there are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hardcore </a:t>
            </a:r>
            <a:r>
              <a:rPr lang="en-US" sz="1600" b="1" dirty="0" err="1" smtClean="0">
                <a:solidFill>
                  <a:srgbClr val="FF0000"/>
                </a:solidFill>
                <a:latin typeface="Candara" pitchFamily="34" charset="0"/>
              </a:rPr>
              <a:t>Zynga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 game players.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428999"/>
            <a:ext cx="7072971" cy="264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111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59577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 wanted to call this talk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Moving Beyond Double-Coding</a:t>
            </a:r>
            <a:r>
              <a:rPr lang="en-US" sz="1600" dirty="0" smtClean="0">
                <a:latin typeface="Candara" pitchFamily="34" charset="0"/>
              </a:rPr>
              <a:t>, but I didn’t think most people reading the program would know what that means.</a:t>
            </a:r>
            <a:endParaRPr lang="en-US" sz="1600" b="1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91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interesting question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‘is Midge one of them?’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428999"/>
            <a:ext cx="7047676" cy="2636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634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Anyway, there are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three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interesting and important points here.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93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first is that almost anyone has the capacity to be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hardcore towards their hobby.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495674"/>
            <a:ext cx="7047676" cy="2644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724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Have you been to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Hobby Lobby</a:t>
            </a:r>
            <a:r>
              <a:rPr lang="en-US" sz="1600" dirty="0" smtClean="0">
                <a:latin typeface="Candara" pitchFamily="34" charset="0"/>
              </a:rPr>
              <a:t> lately?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524251"/>
            <a:ext cx="7081482" cy="264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1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Did you know that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scrapbooking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was big business recently?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641224"/>
            <a:ext cx="7047676" cy="263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06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Among the things that there were conventions in the US for last year.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8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Sock Knitting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544887"/>
            <a:ext cx="7103909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425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Harry Potter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118" y="3552825"/>
            <a:ext cx="7097131" cy="2658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28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UFOs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0" y="3571875"/>
            <a:ext cx="7047677" cy="265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01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Porn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619500"/>
            <a:ext cx="7098112" cy="265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88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3236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Double-Coding is the simple idea of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making content for two audiences</a:t>
            </a:r>
            <a:r>
              <a:rPr lang="en-US" sz="1600" dirty="0" smtClean="0">
                <a:latin typeface="Candara" pitchFamily="34" charset="0"/>
              </a:rPr>
              <a:t>. It is a popular term for people making </a:t>
            </a:r>
            <a:r>
              <a:rPr lang="en-US" sz="1600" dirty="0" err="1" smtClean="0">
                <a:latin typeface="Candara" pitchFamily="34" charset="0"/>
              </a:rPr>
              <a:t>childrens</a:t>
            </a:r>
            <a:r>
              <a:rPr lang="en-US" sz="1600" dirty="0" smtClean="0">
                <a:latin typeface="Candara" pitchFamily="34" charset="0"/>
              </a:rPr>
              <a:t> television, and refers to programming that parents can watch with children without hating life.</a:t>
            </a:r>
            <a:endParaRPr lang="en-US" sz="1600" b="1" dirty="0">
              <a:latin typeface="Candar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524" y="3253068"/>
            <a:ext cx="7047676" cy="254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4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Let’s not forget the length that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Sports Fans </a:t>
            </a:r>
            <a:r>
              <a:rPr lang="en-US" sz="1600" dirty="0" smtClean="0">
                <a:latin typeface="Candara" pitchFamily="34" charset="0"/>
              </a:rPr>
              <a:t>go to for their hobby.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633039"/>
            <a:ext cx="7047676" cy="264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422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second is that ‘hardcore gamer’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impossibly broad.  </a:t>
            </a:r>
            <a:r>
              <a:rPr lang="en-US" sz="1600" dirty="0" smtClean="0">
                <a:latin typeface="Candara" pitchFamily="34" charset="0"/>
              </a:rPr>
              <a:t>It was even before casual become big.  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04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Again, not unique to us.  For example, the people who go to both of the concerts shown below would probably consider themselves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hardcore music fans</a:t>
            </a:r>
            <a:r>
              <a:rPr lang="en-US" sz="1600" dirty="0" smtClean="0">
                <a:latin typeface="Candara" pitchFamily="34" charset="0"/>
              </a:rPr>
              <a:t>, but crossover is probably light.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509510"/>
            <a:ext cx="7047676" cy="2649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903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Players tend to be fans of one or more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genre</a:t>
            </a:r>
            <a:r>
              <a:rPr lang="en-US" sz="1600" dirty="0" smtClean="0">
                <a:latin typeface="Candara" pitchFamily="34" charset="0"/>
              </a:rPr>
              <a:t> of games, and a hardcore MMO player may not care one fig towards a new FPS game.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71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Indeed, one</a:t>
            </a:r>
            <a:r>
              <a:rPr lang="en-US" sz="1600" b="1" dirty="0" smtClean="0">
                <a:latin typeface="Candar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annoying example </a:t>
            </a:r>
            <a:r>
              <a:rPr lang="en-US" sz="1600" dirty="0" smtClean="0">
                <a:latin typeface="Candara" pitchFamily="34" charset="0"/>
              </a:rPr>
              <a:t>is that MMO players care much less about top-end hardware to support their hobby.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56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Even more interesting, sometimes players are hardcore towards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one </a:t>
            </a:r>
            <a:r>
              <a:rPr lang="en-US" sz="1600" dirty="0" smtClean="0">
                <a:latin typeface="Candara" pitchFamily="34" charset="0"/>
              </a:rPr>
              <a:t>game, instead of towards a genre or gaming as a whole.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95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Players who are hardcore </a:t>
            </a:r>
            <a:r>
              <a:rPr lang="en-US" sz="1600" b="1" dirty="0" err="1" smtClean="0">
                <a:latin typeface="Candara" pitchFamily="34" charset="0"/>
              </a:rPr>
              <a:t>Rift</a:t>
            </a:r>
            <a:r>
              <a:rPr lang="en-US" sz="1600" dirty="0" err="1" smtClean="0">
                <a:latin typeface="Candara" pitchFamily="34" charset="0"/>
              </a:rPr>
              <a:t>players</a:t>
            </a:r>
            <a:r>
              <a:rPr lang="en-US" sz="1600" dirty="0" smtClean="0">
                <a:latin typeface="Candara" pitchFamily="34" charset="0"/>
              </a:rPr>
              <a:t> may not care about </a:t>
            </a:r>
            <a:r>
              <a:rPr lang="en-US" sz="1600" b="1" dirty="0" err="1" smtClean="0">
                <a:solidFill>
                  <a:srgbClr val="FF0000"/>
                </a:solidFill>
                <a:latin typeface="Candara" pitchFamily="34" charset="0"/>
              </a:rPr>
              <a:t>WoW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3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Players who are hardcore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Unreal</a:t>
            </a:r>
            <a:r>
              <a:rPr lang="en-US" sz="1600" b="1" dirty="0" smtClean="0"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players may only dabble with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Quake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Players who are hardcore </a:t>
            </a:r>
            <a:r>
              <a:rPr lang="en-US" sz="1600" b="1" dirty="0" err="1" smtClean="0">
                <a:solidFill>
                  <a:srgbClr val="FF0000"/>
                </a:solidFill>
                <a:latin typeface="Candara" pitchFamily="34" charset="0"/>
              </a:rPr>
              <a:t>Frontierville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players may never learn the existence of </a:t>
            </a:r>
            <a:r>
              <a:rPr lang="en-US" sz="1600" b="1" dirty="0" err="1" smtClean="0">
                <a:solidFill>
                  <a:srgbClr val="FF0000"/>
                </a:solidFill>
                <a:latin typeface="Candara" pitchFamily="34" charset="0"/>
              </a:rPr>
              <a:t>AdventureWorld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03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Being hardcore is a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high-investment </a:t>
            </a:r>
            <a:r>
              <a:rPr lang="en-US" sz="1600" dirty="0" smtClean="0">
                <a:latin typeface="Candara" pitchFamily="34" charset="0"/>
              </a:rPr>
              <a:t>activity.  A player’s time, attention and cash is limited.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24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32363" y="1169699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 game development a similar philosophy is often cited when trying to reach hardcore and casual players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simultaneously</a:t>
            </a:r>
            <a:r>
              <a:rPr lang="en-US" sz="1600" dirty="0" smtClean="0">
                <a:latin typeface="Candara" pitchFamily="34" charset="0"/>
              </a:rPr>
              <a:t> and being sure you have mixed appeal.</a:t>
            </a:r>
            <a:endParaRPr lang="en-US" sz="16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11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 MMOs, this manifests itself with an open question of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‘how many subscriptions will a player keep open at one time.’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07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Facebook games may be in a similar </a:t>
            </a:r>
            <a:r>
              <a:rPr lang="en-US" sz="1600" dirty="0" err="1" smtClean="0">
                <a:latin typeface="Candara" pitchFamily="34" charset="0"/>
              </a:rPr>
              <a:t>quandry</a:t>
            </a:r>
            <a:r>
              <a:rPr lang="en-US" sz="1600" dirty="0" smtClean="0">
                <a:latin typeface="Candara" pitchFamily="34" charset="0"/>
              </a:rPr>
              <a:t>.  Some studies show that most whales are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unlikely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to spend that much money in two games.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95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But a hardcore audience is undoubtedly essential to any game-as-a service.  In an MMO, this group acts as the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nucleus of your community.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12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 Facebook games (and free-to-play MMOs), they are most of your monetization - effectively subsidizing your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freeloader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population.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19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Beyond that, hardcore fans of your game are crucial for reasons of being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evangelists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that build buzz for your game.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49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169699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problem is that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no one </a:t>
            </a:r>
            <a:r>
              <a:rPr lang="en-US" sz="1600" dirty="0" smtClean="0">
                <a:latin typeface="Candara" pitchFamily="34" charset="0"/>
              </a:rPr>
              <a:t>is a hardcore fan of your game on day one. Even if they buy into the  hype, reality may differ from expectations.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70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6934" y="116969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Which means you as a designer have two jobs to do: capture casual gamers, and then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convert them </a:t>
            </a:r>
            <a:r>
              <a:rPr lang="en-US" sz="1600" dirty="0" smtClean="0">
                <a:latin typeface="Candara" pitchFamily="34" charset="0"/>
              </a:rPr>
              <a:t>to hardcore fans.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1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Which, of course, makes sense.  If whales subsidize your business, you want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more of them.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428999"/>
            <a:ext cx="7072971" cy="2647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64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And if your MMO is made a more vibrant community by having a core of hardcore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regulars</a:t>
            </a:r>
            <a:r>
              <a:rPr lang="en-US" sz="1600" dirty="0" smtClean="0">
                <a:latin typeface="Candara" pitchFamily="34" charset="0"/>
              </a:rPr>
              <a:t>, you want more of them too.</a:t>
            </a:r>
            <a:endParaRPr lang="en-US" sz="1600" dirty="0"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851" y="3619501"/>
            <a:ext cx="7095425" cy="265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74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06" y="492967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erlin Sans FB Demi" pitchFamily="34" charset="0"/>
              </a:rPr>
              <a:t>Investment</a:t>
            </a:r>
            <a:endParaRPr lang="en-US" sz="4800" dirty="0">
              <a:latin typeface="Berlin Sans FB Dem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898772"/>
            <a:ext cx="918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ndara" pitchFamily="34" charset="0"/>
              </a:rPr>
              <a:t>So how do we design for conversion?</a:t>
            </a:r>
            <a:endParaRPr lang="en-US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07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32362" y="1149225"/>
            <a:ext cx="63345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Designers from Blizzard embrace this philosophy.  They point to the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Blizzard Donut </a:t>
            </a:r>
            <a:r>
              <a:rPr lang="en-US" sz="1600" dirty="0" smtClean="0">
                <a:latin typeface="Candara" pitchFamily="34" charset="0"/>
              </a:rPr>
              <a:t>as a cornerstone of their success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4305584" y="3323771"/>
            <a:ext cx="2408464" cy="2380343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63703" y="3918856"/>
            <a:ext cx="1292226" cy="1190172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3"/>
          <p:cNvSpPr/>
          <p:nvPr/>
        </p:nvSpPr>
        <p:spPr>
          <a:xfrm>
            <a:off x="3449240" y="4216399"/>
            <a:ext cx="1027793" cy="5950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10800000">
            <a:off x="5776686" y="4223656"/>
            <a:ext cx="1446268" cy="5950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026202" y="4351830"/>
            <a:ext cx="137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erlin Sans FB Demi" pitchFamily="34" charset="0"/>
              </a:rPr>
              <a:t>Casual</a:t>
            </a:r>
            <a:endParaRPr lang="en-US" dirty="0">
              <a:latin typeface="Berlin Sans FB Dem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96393" y="4329277"/>
            <a:ext cx="1370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erlin Sans FB Demi" pitchFamily="34" charset="0"/>
              </a:rPr>
              <a:t>Hardcore</a:t>
            </a:r>
            <a:endParaRPr lang="en-US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3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first step is to abandon the idea that casual/hardcore is a binary state.  It is rather a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continuum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that you are trying to push the player through.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0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Of course, what this looks like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very different </a:t>
            </a:r>
            <a:r>
              <a:rPr lang="en-US" sz="1600" dirty="0" smtClean="0">
                <a:latin typeface="Candara" pitchFamily="34" charset="0"/>
              </a:rPr>
              <a:t>based on the kind of game you’re making.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Facebook Games</a:t>
            </a:r>
            <a:endParaRPr lang="en-US" dirty="0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91524" y="3418492"/>
            <a:ext cx="2066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Plays once a week, never pays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7950" y="3418493"/>
            <a:ext cx="23751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Spends thousands of dollars on virtual items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05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Of course, what this looks like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very different </a:t>
            </a:r>
            <a:r>
              <a:rPr lang="en-US" sz="1600" dirty="0" smtClean="0">
                <a:latin typeface="Candara" pitchFamily="34" charset="0"/>
              </a:rPr>
              <a:t>based on the kind of game you’re making.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MMOs</a:t>
            </a:r>
            <a:endParaRPr lang="en-US" dirty="0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418492"/>
            <a:ext cx="2066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Logs in for an occasional level up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2250" y="3418493"/>
            <a:ext cx="2260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Raids 5 nights a week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02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Of course, what this looks like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very different </a:t>
            </a:r>
            <a:r>
              <a:rPr lang="en-US" sz="1600" dirty="0" smtClean="0">
                <a:latin typeface="Candara" pitchFamily="34" charset="0"/>
              </a:rPr>
              <a:t>based on the kind of game you’re making.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FPSes</a:t>
            </a:r>
            <a:endParaRPr lang="en-US" dirty="0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172271"/>
            <a:ext cx="2066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Blows off occasional steam in the demo version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2250" y="3418493"/>
            <a:ext cx="2260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Ranked </a:t>
            </a:r>
            <a:r>
              <a:rPr lang="en-US" sz="1600" dirty="0" err="1" smtClean="0">
                <a:latin typeface="Candara" pitchFamily="34" charset="0"/>
              </a:rPr>
              <a:t>eSports</a:t>
            </a:r>
            <a:r>
              <a:rPr lang="en-US" sz="1600" dirty="0" smtClean="0">
                <a:latin typeface="Candara" pitchFamily="34" charset="0"/>
              </a:rPr>
              <a:t> players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57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Overall, there are a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lot of waypoints </a:t>
            </a:r>
            <a:r>
              <a:rPr lang="en-US" sz="1600" dirty="0" smtClean="0">
                <a:latin typeface="Candara" pitchFamily="34" charset="0"/>
              </a:rPr>
              <a:t>on the way to hardcore.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87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best way to think about the casual/hardcore continuum is to think of it as a measure of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investment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– how attached players are to your product and </a:t>
            </a:r>
            <a:r>
              <a:rPr lang="en-US" sz="1600" dirty="0" err="1" smtClean="0">
                <a:latin typeface="Candara" pitchFamily="34" charset="0"/>
              </a:rPr>
              <a:t>gamespace</a:t>
            </a:r>
            <a:r>
              <a:rPr lang="en-US" sz="1600" dirty="0" smtClean="0">
                <a:latin typeface="Candara" pitchFamily="34" charset="0"/>
              </a:rPr>
              <a:t> 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62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As a designer, you want to increase their investment.  You don’t necessarily have to take them the whole way up the ladder. 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Any increase is good.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Down Arrow 7"/>
          <p:cNvSpPr/>
          <p:nvPr/>
        </p:nvSpPr>
        <p:spPr>
          <a:xfrm rot="16200000">
            <a:off x="3127930" y="3750702"/>
            <a:ext cx="495300" cy="17949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432364" y="4210050"/>
            <a:ext cx="45719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4273077" y="4210049"/>
            <a:ext cx="45719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862226" y="3686621"/>
            <a:ext cx="1140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02939" y="3687513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7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Imagine if you could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map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your player’s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commitment over time</a:t>
            </a:r>
            <a:r>
              <a:rPr lang="en-US" sz="1600" dirty="0" smtClean="0">
                <a:latin typeface="Candara" pitchFamily="34" charset="0"/>
              </a:rPr>
              <a:t>.  As an example, the graph below shows that this player, despite a momentary lull, has effectively made this game a lifestyle choice.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81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Note that this implies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backslide</a:t>
            </a:r>
            <a:r>
              <a:rPr lang="en-US" sz="1600" dirty="0" smtClean="0">
                <a:latin typeface="Candara" pitchFamily="34" charset="0"/>
              </a:rPr>
              <a:t>: a player can choose to stop being hardcore at any time.  Hobbies get dropped all the time.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04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Whereas this graph shows a game that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initially compelling</a:t>
            </a:r>
            <a:r>
              <a:rPr lang="en-US" sz="1600" b="1" dirty="0" smtClean="0"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but fails to hold long-term interest.  Note that this might be fine if you’re making a single-player box product game.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 flipH="1">
            <a:off x="3257547" y="3981782"/>
            <a:ext cx="180261" cy="100477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3427613" y="3655751"/>
            <a:ext cx="185489" cy="133080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3613567" y="3546969"/>
            <a:ext cx="185488" cy="143963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3799055" y="364506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3983146" y="3988464"/>
            <a:ext cx="185489" cy="9963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169846" y="4536631"/>
            <a:ext cx="185487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4359152" y="4813785"/>
            <a:ext cx="185489" cy="17382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4" y="4892941"/>
            <a:ext cx="185489" cy="9297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912600"/>
            <a:ext cx="193664" cy="7332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930711"/>
            <a:ext cx="185488" cy="552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938973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940199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940199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940199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940200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922572"/>
            <a:ext cx="193664" cy="633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688473"/>
            <a:ext cx="193664" cy="29622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4647365"/>
            <a:ext cx="193664" cy="3373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4761275"/>
            <a:ext cx="193664" cy="22659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4884504"/>
            <a:ext cx="193664" cy="10018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4880393"/>
            <a:ext cx="193664" cy="10552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4875356"/>
            <a:ext cx="193664" cy="10933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4876054"/>
            <a:ext cx="193664" cy="10978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 flipH="1">
            <a:off x="5107915" y="4894030"/>
            <a:ext cx="185489" cy="9297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4716090" y="4896883"/>
            <a:ext cx="185489" cy="9297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4909334" y="4916542"/>
            <a:ext cx="193664" cy="7332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 flipH="1">
            <a:off x="4530601" y="4897972"/>
            <a:ext cx="185489" cy="9297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3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32362" y="1051351"/>
            <a:ext cx="63345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Almost all of the industry heavy hitters, in fact, make games that are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deeply double-coded</a:t>
            </a:r>
            <a:r>
              <a:rPr lang="en-US" sz="1600" dirty="0" smtClean="0">
                <a:latin typeface="Candara" pitchFamily="34" charset="0"/>
              </a:rPr>
              <a:t>.  Many of the also-rans end up focusing on only one or the other.  </a:t>
            </a:r>
            <a:endParaRPr lang="en-US" sz="16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67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Investment can be increased by numerous factors.  Fortunately for those of us who love making games, making them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fun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is one great way.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4577967" y="2875085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158105" y="2437604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ndara" pitchFamily="34" charset="0"/>
              </a:rPr>
              <a:t>Whee</a:t>
            </a:r>
            <a:r>
              <a:rPr lang="en-US" sz="1600" dirty="0" smtClean="0">
                <a:latin typeface="Candara" pitchFamily="34" charset="0"/>
              </a:rPr>
              <a:t>!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35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problem is that fun is based largely on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novelty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– i.e. experiencing new and interesting things.  Different game designs are more susceptible to problems of novelty than others.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4577967" y="2875085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158105" y="2437604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andara" pitchFamily="34" charset="0"/>
              </a:rPr>
              <a:t>Whee</a:t>
            </a:r>
            <a:r>
              <a:rPr lang="en-US" sz="1600" dirty="0" smtClean="0">
                <a:latin typeface="Candara" pitchFamily="34" charset="0"/>
              </a:rPr>
              <a:t>!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2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Which is why many games have a graduated reward system (i.e. the exponential </a:t>
            </a:r>
            <a:r>
              <a:rPr lang="en-US" sz="1600" dirty="0" err="1" smtClean="0">
                <a:latin typeface="Candara" pitchFamily="34" charset="0"/>
              </a:rPr>
              <a:t>levelling</a:t>
            </a:r>
            <a:r>
              <a:rPr lang="en-US" sz="1600" dirty="0" smtClean="0">
                <a:latin typeface="Candara" pitchFamily="34" charset="0"/>
              </a:rPr>
              <a:t> curve).   We want a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Bruckheimer-like</a:t>
            </a:r>
            <a:r>
              <a:rPr lang="en-US" sz="1600" dirty="0" smtClean="0">
                <a:latin typeface="Candara" pitchFamily="34" charset="0"/>
              </a:rPr>
              <a:t> early experience, but know we can’t sustain that content pace forever.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1" y="4940199"/>
            <a:ext cx="185487" cy="457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Time to Level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49" y="4896079"/>
            <a:ext cx="185489" cy="8983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7" y="4845661"/>
            <a:ext cx="185489" cy="14025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6" y="4806239"/>
            <a:ext cx="185489" cy="17968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4" y="4761275"/>
            <a:ext cx="185489" cy="224643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2" y="4736555"/>
            <a:ext cx="185489" cy="249364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5" y="4706631"/>
            <a:ext cx="185489" cy="2792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4664074"/>
            <a:ext cx="185488" cy="32061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6" y="4626558"/>
            <a:ext cx="185489" cy="35935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8" y="4584915"/>
            <a:ext cx="185489" cy="40295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8" y="4560207"/>
            <a:ext cx="185487" cy="42571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5" y="4521786"/>
            <a:ext cx="185489" cy="464133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4" y="4487191"/>
            <a:ext cx="185489" cy="49872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464050"/>
            <a:ext cx="193664" cy="52187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426117"/>
            <a:ext cx="185488" cy="55980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375151"/>
            <a:ext cx="193664" cy="60954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350469"/>
            <a:ext cx="193664" cy="63545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317914"/>
            <a:ext cx="193664" cy="668005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290881"/>
            <a:ext cx="193664" cy="69503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241800"/>
            <a:ext cx="193664" cy="7441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929063"/>
            <a:ext cx="193664" cy="105562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61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phrase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boiling the frog</a:t>
            </a:r>
            <a:r>
              <a:rPr lang="en-US" sz="1600" b="1" dirty="0" smtClean="0"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comes to mind.</a:t>
            </a:r>
            <a:endParaRPr lang="en-US" sz="1600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823" y="3312136"/>
            <a:ext cx="7072994" cy="2666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012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 some respects, we’re playing a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game of chicken </a:t>
            </a:r>
            <a:r>
              <a:rPr lang="en-US" sz="1600" dirty="0" smtClean="0">
                <a:latin typeface="Candara" pitchFamily="34" charset="0"/>
              </a:rPr>
              <a:t>– hoping that their level of investment is rising fast enough to overcome moments of tedium or anti-fun.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6279336" y="3769729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5866361" y="2833947"/>
            <a:ext cx="1321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“This getting kind of old here, guys”.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15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All of this is why we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unlock content </a:t>
            </a:r>
            <a:r>
              <a:rPr lang="en-US" sz="1600" dirty="0" smtClean="0">
                <a:latin typeface="Candara" pitchFamily="34" charset="0"/>
              </a:rPr>
              <a:t>with game progress.  We want to be sure there’s fun to be had later, and we also want to be sure our lightly-invested casuals aren’t scared off by the complexity.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1" y="4940199"/>
            <a:ext cx="185487" cy="457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Time to Level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49" y="4896079"/>
            <a:ext cx="185489" cy="8983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7" y="4845661"/>
            <a:ext cx="185489" cy="14025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6" y="4806239"/>
            <a:ext cx="185489" cy="17968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4" y="4761275"/>
            <a:ext cx="185489" cy="224643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2" y="4736555"/>
            <a:ext cx="185489" cy="249364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5" y="4706631"/>
            <a:ext cx="185489" cy="2792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4664074"/>
            <a:ext cx="185488" cy="32061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6" y="4626558"/>
            <a:ext cx="185489" cy="35935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8" y="4584915"/>
            <a:ext cx="185489" cy="40295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8" y="4560207"/>
            <a:ext cx="185487" cy="42571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5" y="4521786"/>
            <a:ext cx="185489" cy="464133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4" y="4487191"/>
            <a:ext cx="185489" cy="49872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464050"/>
            <a:ext cx="193664" cy="52187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426117"/>
            <a:ext cx="185488" cy="55980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375151"/>
            <a:ext cx="193664" cy="60954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350469"/>
            <a:ext cx="193664" cy="63545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317914"/>
            <a:ext cx="193664" cy="668005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290881"/>
            <a:ext cx="193664" cy="69503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241800"/>
            <a:ext cx="193664" cy="7441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929063"/>
            <a:ext cx="193664" cy="105562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4553541" y="3954810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140566" y="3019028"/>
            <a:ext cx="1321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Unlocked new worlds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51" name="Down Arrow 50"/>
          <p:cNvSpPr/>
          <p:nvPr/>
        </p:nvSpPr>
        <p:spPr>
          <a:xfrm>
            <a:off x="6817482" y="3354018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5496233" y="3002900"/>
            <a:ext cx="1321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Unlocked </a:t>
            </a:r>
            <a:r>
              <a:rPr lang="en-US" sz="1600" dirty="0" err="1" smtClean="0">
                <a:latin typeface="Candara" pitchFamily="34" charset="0"/>
              </a:rPr>
              <a:t>PvP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53" name="Down Arrow 52"/>
          <p:cNvSpPr/>
          <p:nvPr/>
        </p:nvSpPr>
        <p:spPr>
          <a:xfrm>
            <a:off x="5934854" y="3649910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6399716" y="2464291"/>
            <a:ext cx="1321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Unlocked heroic dungeons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55" name="Down Arrow 54"/>
          <p:cNvSpPr/>
          <p:nvPr/>
        </p:nvSpPr>
        <p:spPr>
          <a:xfrm>
            <a:off x="7931334" y="2931479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7489247" y="2304766"/>
            <a:ext cx="1321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Unlocked raids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27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Of course, this all makes it hard for our hardcore gamers to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jump directly </a:t>
            </a:r>
            <a:r>
              <a:rPr lang="en-US" sz="1600" dirty="0" smtClean="0">
                <a:latin typeface="Candara" pitchFamily="34" charset="0"/>
              </a:rPr>
              <a:t>to hardcore gameplay if it turns out they want to.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1" y="4940199"/>
            <a:ext cx="185487" cy="457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Time to Level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49" y="4896079"/>
            <a:ext cx="185489" cy="8983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7" y="4845661"/>
            <a:ext cx="185489" cy="14025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6" y="4806239"/>
            <a:ext cx="185489" cy="17968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4" y="4761275"/>
            <a:ext cx="185489" cy="224643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2" y="4736555"/>
            <a:ext cx="185489" cy="249364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5" y="4706631"/>
            <a:ext cx="185489" cy="27928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4664074"/>
            <a:ext cx="185488" cy="32061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6" y="4626558"/>
            <a:ext cx="185489" cy="35935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8" y="4584915"/>
            <a:ext cx="185489" cy="40295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8" y="4560207"/>
            <a:ext cx="185487" cy="42571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5" y="4521786"/>
            <a:ext cx="185489" cy="464133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4" y="4487191"/>
            <a:ext cx="185489" cy="49872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464050"/>
            <a:ext cx="193664" cy="52187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426117"/>
            <a:ext cx="185488" cy="55980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375151"/>
            <a:ext cx="193664" cy="60954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350469"/>
            <a:ext cx="193664" cy="63545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317914"/>
            <a:ext cx="193664" cy="668005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290881"/>
            <a:ext cx="193664" cy="695038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241800"/>
            <a:ext cx="193664" cy="74411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929063"/>
            <a:ext cx="193664" cy="105562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Down Arrow 54"/>
          <p:cNvSpPr/>
          <p:nvPr/>
        </p:nvSpPr>
        <p:spPr>
          <a:xfrm>
            <a:off x="7931334" y="2931479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7489247" y="2304766"/>
            <a:ext cx="1321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Unlocked raids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40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06" y="492967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erlin Sans FB Demi" pitchFamily="34" charset="0"/>
              </a:rPr>
              <a:t>Pain</a:t>
            </a:r>
            <a:endParaRPr lang="en-US" sz="4800" dirty="0">
              <a:latin typeface="Berlin Sans FB Dem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898772"/>
            <a:ext cx="918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ndara" pitchFamily="34" charset="0"/>
              </a:rPr>
              <a:t>Why is investment important?</a:t>
            </a:r>
            <a:endParaRPr lang="en-US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19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Pain</a:t>
            </a:r>
            <a:r>
              <a:rPr lang="en-US" sz="1600" dirty="0" smtClean="0">
                <a:latin typeface="Candara" pitchFamily="34" charset="0"/>
              </a:rPr>
              <a:t> is the idea that sometimes there are events in and around your game experience that make the player want to quit your game.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260052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6" y="5050156"/>
            <a:ext cx="185489" cy="237172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1" y="5050156"/>
            <a:ext cx="185489" cy="37052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8" y="5050155"/>
            <a:ext cx="185489" cy="7410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Anytime pain exceeds investment, your player may be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rethinking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his investment into the game.</a:t>
            </a:r>
            <a:endParaRPr lang="en-US" sz="1600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260052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6" y="5050156"/>
            <a:ext cx="185489" cy="237172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1" y="5050156"/>
            <a:ext cx="185489" cy="37052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8" y="5050155"/>
            <a:ext cx="185489" cy="7410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 rot="10800000">
            <a:off x="6283422" y="5876556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704219" y="6271442"/>
            <a:ext cx="9702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ndara" pitchFamily="34" charset="0"/>
              </a:rPr>
              <a:t>Watch out!</a:t>
            </a:r>
            <a:endParaRPr lang="en-US" sz="12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61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32362" y="1297573"/>
            <a:ext cx="6334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So double-coding is a good thing. Why do I want to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move beyond it</a:t>
            </a:r>
            <a:r>
              <a:rPr lang="en-US" sz="1600" dirty="0" smtClean="0">
                <a:latin typeface="Candara" pitchFamily="34" charset="0"/>
              </a:rPr>
              <a:t>? </a:t>
            </a:r>
            <a:endParaRPr lang="en-US" sz="16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89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Pain can be thought of as anything that makes the player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question his commitment</a:t>
            </a:r>
            <a:r>
              <a:rPr lang="en-US" sz="1600" dirty="0" smtClean="0">
                <a:latin typeface="Candara" pitchFamily="34" charset="0"/>
              </a:rPr>
              <a:t> to your game.  Some of these are within the control of the game designer.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260052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7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3" y="5050155"/>
            <a:ext cx="185489" cy="106636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9" y="5050155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 rot="16200000">
            <a:off x="5370864" y="5477678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061530" y="5396455"/>
            <a:ext cx="13212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ndara" pitchFamily="34" charset="0"/>
              </a:rPr>
              <a:t>“This boss is too hard!”</a:t>
            </a:r>
            <a:endParaRPr lang="en-US" sz="12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 flipH="1">
            <a:off x="7951240" y="5032790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13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Some are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less so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427344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260052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7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3" y="5050155"/>
            <a:ext cx="185489" cy="106636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9" y="5050155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 rot="16200000">
            <a:off x="7344488" y="5726574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623818" y="5186685"/>
            <a:ext cx="1321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ndara" pitchFamily="34" charset="0"/>
              </a:rPr>
              <a:t>“Grounded for raiding too much!”</a:t>
            </a:r>
            <a:endParaRPr lang="en-US" sz="12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 flipH="1">
            <a:off x="7951240" y="5032790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5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Even if overcome, pain can affect your player’s investment.  Sometimes positively – overcoming a difficult obstacle can make the player even more invested.  Nicole </a:t>
            </a:r>
            <a:r>
              <a:rPr lang="en-US" sz="1600" dirty="0" err="1" smtClean="0">
                <a:latin typeface="Candara" pitchFamily="34" charset="0"/>
              </a:rPr>
              <a:t>Lazzaro</a:t>
            </a:r>
            <a:r>
              <a:rPr lang="en-US" sz="1600" dirty="0" smtClean="0">
                <a:latin typeface="Candara" pitchFamily="34" charset="0"/>
              </a:rPr>
              <a:t> calls this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hard fun</a:t>
            </a:r>
            <a:r>
              <a:rPr lang="en-US" sz="1600" dirty="0" smtClean="0">
                <a:latin typeface="Candara" pitchFamily="34" charset="0"/>
              </a:rPr>
              <a:t>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292572"/>
            <a:ext cx="193664" cy="69334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183912"/>
            <a:ext cx="193664" cy="80200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057651"/>
            <a:ext cx="193664" cy="9270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3898901"/>
            <a:ext cx="193664" cy="108579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3823951"/>
            <a:ext cx="193664" cy="116391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3716246"/>
            <a:ext cx="193664" cy="126844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3649910"/>
            <a:ext cx="193664" cy="133600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3600451"/>
            <a:ext cx="193664" cy="138424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3595924"/>
            <a:ext cx="193664" cy="138991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260052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7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3" y="5050155"/>
            <a:ext cx="185489" cy="106636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9" y="5050155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6419014" y="3468874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6006139" y="2835248"/>
            <a:ext cx="13212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ndara" pitchFamily="34" charset="0"/>
              </a:rPr>
              <a:t>“We killed him!”</a:t>
            </a:r>
            <a:endParaRPr lang="en-US" sz="12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 flipH="1">
            <a:off x="7951240" y="5032790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76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Of course, this too is a balancing act.  Make it too hard, and players will quit.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940200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935640"/>
            <a:ext cx="193664" cy="502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926575"/>
            <a:ext cx="193664" cy="5811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4916623"/>
            <a:ext cx="193664" cy="6806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4914899"/>
            <a:ext cx="193664" cy="729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4905173"/>
            <a:ext cx="193664" cy="7952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4902163"/>
            <a:ext cx="193664" cy="837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4897913"/>
            <a:ext cx="193664" cy="867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4898702"/>
            <a:ext cx="193664" cy="8713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260052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7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3" y="5050155"/>
            <a:ext cx="185489" cy="106636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9" y="5050155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6419014" y="3468874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5954456" y="2835248"/>
            <a:ext cx="15408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ndara" pitchFamily="34" charset="0"/>
              </a:rPr>
              <a:t>“Screw that guy. I’ll never beat him. ”</a:t>
            </a:r>
            <a:endParaRPr lang="en-US" sz="12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27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The most common problem I see in most free-to-play games is a gross </a:t>
            </a:r>
            <a:r>
              <a:rPr lang="en-US" sz="1600" dirty="0" err="1" smtClean="0">
                <a:latin typeface="Candara" pitchFamily="34" charset="0"/>
              </a:rPr>
              <a:t>miscalibration</a:t>
            </a:r>
            <a:r>
              <a:rPr lang="en-US" sz="1600" dirty="0" smtClean="0">
                <a:latin typeface="Candara" pitchFamily="34" charset="0"/>
              </a:rPr>
              <a:t> of pain vs. investment.  Players encounter </a:t>
            </a:r>
            <a:r>
              <a:rPr lang="en-US" sz="1600" b="1" dirty="0" smtClean="0">
                <a:latin typeface="Candara" pitchFamily="34" charset="0"/>
              </a:rPr>
              <a:t>barriers</a:t>
            </a:r>
            <a:r>
              <a:rPr lang="en-US" sz="1600" dirty="0" smtClean="0">
                <a:latin typeface="Candara" pitchFamily="34" charset="0"/>
              </a:rPr>
              <a:t> they cannot overcome, and feel no investment, so feel no desire to do so.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7" y="4940199"/>
            <a:ext cx="185489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5" y="4931555"/>
            <a:ext cx="185489" cy="5436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3" y="4921459"/>
            <a:ext cx="185489" cy="644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5" y="4915671"/>
            <a:ext cx="185489" cy="7024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4908698"/>
            <a:ext cx="185488" cy="7599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6" y="4899578"/>
            <a:ext cx="185489" cy="8633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8" y="4897913"/>
            <a:ext cx="185489" cy="89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8" y="4899579"/>
            <a:ext cx="185487" cy="8633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5" y="4903867"/>
            <a:ext cx="185489" cy="8205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4" y="4909847"/>
            <a:ext cx="185489" cy="7607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925930"/>
            <a:ext cx="193664" cy="5998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940199"/>
            <a:ext cx="185488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938973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940199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940199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940199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940200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935640"/>
            <a:ext cx="193664" cy="502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926575"/>
            <a:ext cx="193664" cy="5811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4916623"/>
            <a:ext cx="193664" cy="6806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4914899"/>
            <a:ext cx="193664" cy="729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4905173"/>
            <a:ext cx="193664" cy="7952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4902163"/>
            <a:ext cx="193664" cy="837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4897913"/>
            <a:ext cx="193664" cy="867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4898702"/>
            <a:ext cx="193664" cy="8713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3476763" y="5050155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3414502" y="3650330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3001627" y="3016704"/>
            <a:ext cx="1321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ndara" pitchFamily="34" charset="0"/>
              </a:rPr>
              <a:t>“Like hell I’m paying $5 bucks to grow my lot.”</a:t>
            </a:r>
            <a:endParaRPr lang="en-US" sz="12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902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But ask them to make that decision once they’re invested in the game, and they’re suddenly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happy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that their hobby is enriched.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2" y="4483263"/>
            <a:ext cx="185489" cy="5026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9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6" y="4144709"/>
            <a:ext cx="185489" cy="84121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652540"/>
            <a:ext cx="193664" cy="3333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619290"/>
            <a:ext cx="193664" cy="36663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560909"/>
            <a:ext cx="193664" cy="42378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4488339"/>
            <a:ext cx="193664" cy="49635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4455797"/>
            <a:ext cx="193664" cy="53206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4404840"/>
            <a:ext cx="193664" cy="57985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4375177"/>
            <a:ext cx="193664" cy="610742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4351907"/>
            <a:ext cx="193664" cy="63278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4350456"/>
            <a:ext cx="193664" cy="635381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4374969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Down Arrow 48"/>
          <p:cNvSpPr/>
          <p:nvPr/>
        </p:nvSpPr>
        <p:spPr>
          <a:xfrm>
            <a:off x="4199542" y="3044838"/>
            <a:ext cx="495300" cy="67188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3642748" y="2411212"/>
            <a:ext cx="15579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andara" pitchFamily="34" charset="0"/>
              </a:rPr>
              <a:t>“$5 bucks to make my lot bigger?  Bargain!”</a:t>
            </a:r>
            <a:endParaRPr lang="en-US" sz="12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65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An interesting place to consider this is in the box sale.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1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8" y="4057652"/>
            <a:ext cx="185489" cy="9282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5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940200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935640"/>
            <a:ext cx="193664" cy="502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926575"/>
            <a:ext cx="193664" cy="5811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4916623"/>
            <a:ext cx="193664" cy="6806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4914899"/>
            <a:ext cx="193664" cy="729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4905173"/>
            <a:ext cx="193664" cy="7952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4902163"/>
            <a:ext cx="193664" cy="837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4897913"/>
            <a:ext cx="193664" cy="867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4898702"/>
            <a:ext cx="193664" cy="8713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079678" y="5050155"/>
            <a:ext cx="185489" cy="96202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7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3" y="5050155"/>
            <a:ext cx="185489" cy="106636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9" y="5050155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An interesting place to consider this is in the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box sale</a:t>
            </a:r>
            <a:r>
              <a:rPr lang="en-US" sz="1600" dirty="0" smtClean="0">
                <a:latin typeface="Candara" pitchFamily="34" charset="0"/>
              </a:rPr>
              <a:t>.  Spending $60 bucks on a game is a huge pain point, but once a player does so, he usually will be somewhat invested – to validate his purchase.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1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8" y="4057652"/>
            <a:ext cx="185489" cy="9282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5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079678" y="5050155"/>
            <a:ext cx="185489" cy="96202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299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Psychologists call this the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 sunk cost fallacy.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1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8" y="4057652"/>
            <a:ext cx="185489" cy="9282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5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079678" y="5050155"/>
            <a:ext cx="185489" cy="96202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04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2363" y="1046587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By contrast, free to play games don’t have that pain point, but they also don’t have that initial investment.  Players have a much easier time putting down a FTP game.  Designers building investment is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paramount.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901279"/>
            <a:ext cx="185488" cy="8463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49" y="4816642"/>
            <a:ext cx="185489" cy="16927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7" y="4761275"/>
            <a:ext cx="185490" cy="22464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6" y="4695431"/>
            <a:ext cx="185487" cy="29048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4" y="4404946"/>
            <a:ext cx="185489" cy="5809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079677" y="5050156"/>
            <a:ext cx="177871" cy="119722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36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432363" y="1169699"/>
            <a:ext cx="63345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Because it depends on entirely too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simple</a:t>
            </a:r>
            <a:r>
              <a:rPr lang="en-US" sz="1600" dirty="0"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an understanding of hardcore and casual gamers.</a:t>
            </a:r>
            <a:endParaRPr lang="en-US" sz="1600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66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06" y="492967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erlin Sans FB Demi" pitchFamily="34" charset="0"/>
              </a:rPr>
              <a:t>Layered Design</a:t>
            </a:r>
            <a:endParaRPr lang="en-US" sz="4800" dirty="0">
              <a:latin typeface="Berlin Sans FB Dem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898772"/>
            <a:ext cx="918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ndara" pitchFamily="34" charset="0"/>
              </a:rPr>
              <a:t>So what’s the cornerstone of designing </a:t>
            </a:r>
            <a:r>
              <a:rPr lang="en-US" sz="1600" b="1" dirty="0" err="1" smtClean="0">
                <a:solidFill>
                  <a:schemeClr val="bg1"/>
                </a:solidFill>
                <a:latin typeface="Candara" pitchFamily="34" charset="0"/>
              </a:rPr>
              <a:t>multicoded</a:t>
            </a:r>
            <a:r>
              <a:rPr lang="en-US" sz="1600" b="1" dirty="0" smtClean="0">
                <a:solidFill>
                  <a:schemeClr val="bg1"/>
                </a:solidFill>
                <a:latin typeface="Candara" pitchFamily="34" charset="0"/>
              </a:rPr>
              <a:t> games?</a:t>
            </a:r>
            <a:endParaRPr lang="en-US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2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5475" y="1040993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We already do a lot of work trying to upsell people  For example, most free to play games go to a lot of work to get players comfortable with the idea of spending their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first dollar</a:t>
            </a:r>
            <a:r>
              <a:rPr lang="en-US" sz="1600" dirty="0" smtClean="0">
                <a:latin typeface="Candara" pitchFamily="34" charset="0"/>
              </a:rPr>
              <a:t>. 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Browser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Whale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8835" y="3475762"/>
            <a:ext cx="1321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Daily Free Player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Spends Once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493561"/>
            <a:ext cx="1321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Spends a Little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9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5475" y="1040993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Similarly, MMO and Single Player designers spend a lot of time trying to figure out how to get players out of ‘free trial’ land and deeper into the community.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79057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Trial User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Raider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Solo User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501036" y="3723769"/>
            <a:ext cx="174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Heavy Solo Player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81489" y="3454419"/>
            <a:ext cx="13212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Dungeon Runner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7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But if our goal is to increase the number of devoted and hardcore players, we need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breadcrumbs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all the way up and down the line.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6200000">
            <a:off x="6025036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16200000">
            <a:off x="7589424" y="3869458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89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MMOs early on are all about the level game, but more features get layered on as the player advances.  The good news is that a bored player has more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verbs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he can take part in.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2979581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Solo Level Game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6200000">
            <a:off x="6025036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16200000">
            <a:off x="7589424" y="3869458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048500" y="4985682"/>
            <a:ext cx="138340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Rep Grinding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653524" y="5191125"/>
            <a:ext cx="2288589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Dungeons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179940" y="5379720"/>
            <a:ext cx="331030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 smtClean="0">
                <a:solidFill>
                  <a:schemeClr val="tx1"/>
                </a:solidFill>
              </a:rPr>
              <a:t>PvP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18120" y="5577840"/>
            <a:ext cx="65307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Raids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653526" y="5754667"/>
            <a:ext cx="1495336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Crafting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73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Very frequently, designers are prone to saying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absolutist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things, like ‘raiding is for the hardcore’ or ‘crafting is for lighter, social gamers’.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2979581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Solo Level Game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6200000">
            <a:off x="6025036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16200000">
            <a:off x="7589424" y="3869458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048500" y="4985682"/>
            <a:ext cx="138340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Rep Grinding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00600" y="5191125"/>
            <a:ext cx="2141513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Dungeons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179940" y="5379720"/>
            <a:ext cx="331030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 smtClean="0">
                <a:solidFill>
                  <a:schemeClr val="tx1"/>
                </a:solidFill>
              </a:rPr>
              <a:t>PvP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18120" y="5577840"/>
            <a:ext cx="65307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Raids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800600" y="5766435"/>
            <a:ext cx="1375811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Crafting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89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046588"/>
            <a:ext cx="6380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But the narrow bands can lead to disappointment.  For example, if a player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runs out </a:t>
            </a:r>
            <a:r>
              <a:rPr lang="en-US" sz="1600" dirty="0" smtClean="0">
                <a:latin typeface="Candara" pitchFamily="34" charset="0"/>
              </a:rPr>
              <a:t>of the solo content he’s enjoying before he encounters the magic of your dungeons or crafting, he isn’t invested and is liable to wash out.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2979581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Solo Level Game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6200000">
            <a:off x="6025036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16200000">
            <a:off x="7589424" y="3869458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7048500" y="4985682"/>
            <a:ext cx="138340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Rep Grinding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800600" y="5191125"/>
            <a:ext cx="2141513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Dungeons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179940" y="5379720"/>
            <a:ext cx="331030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 smtClean="0">
                <a:solidFill>
                  <a:schemeClr val="tx1"/>
                </a:solidFill>
              </a:rPr>
              <a:t>PvP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18120" y="5577840"/>
            <a:ext cx="65307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Raids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800600" y="5766435"/>
            <a:ext cx="1375811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Crafting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3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046588"/>
            <a:ext cx="63801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And while you may never get Joe Casual into a raid, expanding the reach and breadth of the target of each feature helps to ameliorate boredom, and find something in the game that </a:t>
            </a:r>
            <a:r>
              <a:rPr lang="en-US" sz="1600" dirty="0" err="1" smtClean="0">
                <a:latin typeface="Candara" pitchFamily="34" charset="0"/>
              </a:rPr>
              <a:t>stairsteps</a:t>
            </a:r>
            <a:r>
              <a:rPr lang="en-US" sz="1600" dirty="0" smtClean="0">
                <a:latin typeface="Candara" pitchFamily="34" charset="0"/>
              </a:rPr>
              <a:t> their interest upwards. 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3381697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Solo Level Game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6200000">
            <a:off x="6025036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16200000">
            <a:off x="7589424" y="3869458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974080" y="4985682"/>
            <a:ext cx="245782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Rep Grinding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688080" y="5191125"/>
            <a:ext cx="325403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Dungeons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183380" y="5379720"/>
            <a:ext cx="430686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 smtClean="0">
                <a:solidFill>
                  <a:schemeClr val="tx1"/>
                </a:solidFill>
              </a:rPr>
              <a:t>PvP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19900" y="5577840"/>
            <a:ext cx="165129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Raids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444240" y="5766435"/>
            <a:ext cx="4450080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Crafting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06" y="492967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erlin Sans FB Demi" pitchFamily="34" charset="0"/>
              </a:rPr>
              <a:t>In Conclusion</a:t>
            </a:r>
            <a:endParaRPr lang="en-US" sz="4800" dirty="0">
              <a:latin typeface="Berlin Sans FB Dem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43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3" y="1297573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1. Figure out what hardcore means for your game.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524" y="3225284"/>
            <a:ext cx="7021003" cy="2494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74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06" y="492967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Berlin Sans FB Demi" pitchFamily="34" charset="0"/>
              </a:rPr>
              <a:t>Hardcore Gamer</a:t>
            </a:r>
            <a:endParaRPr lang="en-US" sz="4800" dirty="0">
              <a:latin typeface="Berlin Sans FB Dem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1898772"/>
            <a:ext cx="91821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  <a:latin typeface="Candara" pitchFamily="34" charset="0"/>
              </a:rPr>
              <a:t>A nearly meaningless term.</a:t>
            </a:r>
            <a:endParaRPr lang="en-US" sz="1600" b="1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09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32363" y="1292810"/>
            <a:ext cx="63801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2. Don’t think of hardcore/casual as binary, but as a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spectrum</a:t>
            </a:r>
            <a:r>
              <a:rPr lang="en-US" sz="1600" dirty="0" smtClean="0">
                <a:latin typeface="Candara" pitchFamily="34" charset="0"/>
              </a:rPr>
              <a:t>.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2432363" y="5000625"/>
            <a:ext cx="5959162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Down Arrow 29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Down Arrow 30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34" name="Down Arrow 33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36" name="Down Arrow 35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38" name="Down Arrow 37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10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174462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3. Figure out where the breaks in your spectrum are, and how to </a:t>
            </a:r>
            <a:r>
              <a:rPr lang="en-US" sz="1600" b="1" dirty="0" err="1" smtClean="0">
                <a:solidFill>
                  <a:srgbClr val="FF0000"/>
                </a:solidFill>
                <a:latin typeface="Candara" pitchFamily="34" charset="0"/>
              </a:rPr>
              <a:t>stairstep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players through each step.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5959162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Trials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95851" y="2950309"/>
            <a:ext cx="13212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Set Up Shrines to your design department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37865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Purchases</a:t>
            </a:r>
            <a:endParaRPr lang="en-US" sz="1600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Daily Players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6200000">
            <a:off x="6025036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16200000">
            <a:off x="7589424" y="3869458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584700" y="3710166"/>
            <a:ext cx="1564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Weekly Players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31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2364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4. Figure out which features apply to which audiences, and </a:t>
            </a:r>
            <a:r>
              <a:rPr lang="en-US" sz="1600" b="1" dirty="0" smtClean="0">
                <a:solidFill>
                  <a:srgbClr val="FF0000"/>
                </a:solidFill>
                <a:latin typeface="Candara" pitchFamily="34" charset="0"/>
              </a:rPr>
              <a:t>widen</a:t>
            </a:r>
            <a:r>
              <a:rPr lang="en-US" sz="1600" dirty="0" smtClean="0">
                <a:solidFill>
                  <a:srgbClr val="FF0000"/>
                </a:solidFill>
                <a:latin typeface="Candara" pitchFamily="34" charset="0"/>
              </a:rPr>
              <a:t> </a:t>
            </a:r>
            <a:r>
              <a:rPr lang="en-US" sz="1600" dirty="0" smtClean="0">
                <a:latin typeface="Candara" pitchFamily="34" charset="0"/>
              </a:rPr>
              <a:t>those audiences if at all possible.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32363" y="5000625"/>
            <a:ext cx="3381697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Solo Level Game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2184713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8143875" y="4048125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64851" y="3721983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0900" y="3705106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>
            <a:off x="3631810" y="4060537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211948" y="3734395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5127146" y="4043660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4707284" y="3717518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Down Arrow 20"/>
          <p:cNvSpPr/>
          <p:nvPr/>
        </p:nvSpPr>
        <p:spPr>
          <a:xfrm>
            <a:off x="6694464" y="4072949"/>
            <a:ext cx="495300" cy="952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274602" y="3746807"/>
            <a:ext cx="13212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3" name="Down Arrow 22"/>
          <p:cNvSpPr/>
          <p:nvPr/>
        </p:nvSpPr>
        <p:spPr>
          <a:xfrm rot="16200000">
            <a:off x="311404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 rot="16200000">
            <a:off x="4529700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 rot="16200000">
            <a:off x="6025036" y="3869459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 rot="16200000">
            <a:off x="7589424" y="3869458"/>
            <a:ext cx="247650" cy="10528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974080" y="4985682"/>
            <a:ext cx="245782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Rep Grinding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688080" y="5191125"/>
            <a:ext cx="325403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Dungeons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183380" y="5379720"/>
            <a:ext cx="430686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err="1" smtClean="0">
                <a:solidFill>
                  <a:schemeClr val="tx1"/>
                </a:solidFill>
              </a:rPr>
              <a:t>PvP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19900" y="5577840"/>
            <a:ext cx="1651294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Raids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444240" y="5766435"/>
            <a:ext cx="4450080" cy="188595"/>
          </a:xfrm>
          <a:prstGeom prst="rect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 smtClean="0">
                <a:solidFill>
                  <a:schemeClr val="tx1"/>
                </a:solidFill>
              </a:rPr>
              <a:t>Crafting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39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 rot="10800000">
            <a:off x="-31301" y="0"/>
            <a:ext cx="1796151" cy="68580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54653" y="1046588"/>
            <a:ext cx="6380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5. Understand the role investment plays in terms of the pain points you intentionally introduce to your design.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59656" y="750094"/>
            <a:ext cx="1463736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0" y="781050"/>
            <a:ext cx="133502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52749" y="5000626"/>
            <a:ext cx="5438775" cy="45719"/>
          </a:xfrm>
          <a:prstGeom prst="rect">
            <a:avLst/>
          </a:pr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 flipH="1">
            <a:off x="3072060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764850" y="4313986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Casual 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4851" y="397543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Committed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91524" y="4647365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Interested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1524" y="3649910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Devoted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1048" y="3377692"/>
            <a:ext cx="13072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andara" pitchFamily="34" charset="0"/>
              </a:rPr>
              <a:t>Hardcore</a:t>
            </a:r>
            <a:endParaRPr lang="en-US" sz="1600" b="1" dirty="0">
              <a:solidFill>
                <a:srgbClr val="FF0000"/>
              </a:solidFill>
              <a:latin typeface="Candara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 flipH="1">
            <a:off x="3260051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3457258" y="4057652"/>
            <a:ext cx="185489" cy="9282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 flipH="1">
            <a:off x="3642748" y="4391025"/>
            <a:ext cx="185489" cy="59489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 flipH="1">
            <a:off x="3828235" y="4536631"/>
            <a:ext cx="185489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 flipH="1">
            <a:off x="4013724" y="3988464"/>
            <a:ext cx="185489" cy="99745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 flipH="1">
            <a:off x="4189016" y="3898900"/>
            <a:ext cx="185489" cy="10870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 flipH="1">
            <a:off x="4374969" y="3808784"/>
            <a:ext cx="185488" cy="11759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4560457" y="3649910"/>
            <a:ext cx="185489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 flipH="1">
            <a:off x="4736939" y="3595924"/>
            <a:ext cx="185489" cy="139194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 flipH="1">
            <a:off x="4922429" y="3649911"/>
            <a:ext cx="185487" cy="133600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 flipH="1">
            <a:off x="5107916" y="3716246"/>
            <a:ext cx="185489" cy="1269673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 flipH="1">
            <a:off x="5293405" y="3808785"/>
            <a:ext cx="185489" cy="117713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 flipH="1">
            <a:off x="5486648" y="4057652"/>
            <a:ext cx="193664" cy="92826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 flipH="1">
            <a:off x="5672136" y="4286965"/>
            <a:ext cx="185488" cy="698954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 flipH="1">
            <a:off x="5857624" y="4426117"/>
            <a:ext cx="193664" cy="55857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 flipH="1">
            <a:off x="6042826" y="4487191"/>
            <a:ext cx="193664" cy="49872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 flipH="1">
            <a:off x="6236490" y="4536631"/>
            <a:ext cx="193664" cy="449288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 flipH="1">
            <a:off x="6430154" y="4626559"/>
            <a:ext cx="193664" cy="35936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/>
          <p:cNvSpPr/>
          <p:nvPr/>
        </p:nvSpPr>
        <p:spPr>
          <a:xfrm flipH="1">
            <a:off x="6623818" y="4940200"/>
            <a:ext cx="193664" cy="4571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 flipH="1">
            <a:off x="6817482" y="4935640"/>
            <a:ext cx="193664" cy="502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/>
          <p:cNvSpPr/>
          <p:nvPr/>
        </p:nvSpPr>
        <p:spPr>
          <a:xfrm flipH="1">
            <a:off x="7011146" y="4926575"/>
            <a:ext cx="193664" cy="5811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/>
          <p:cNvSpPr/>
          <p:nvPr/>
        </p:nvSpPr>
        <p:spPr>
          <a:xfrm flipH="1">
            <a:off x="7204810" y="4916623"/>
            <a:ext cx="193664" cy="6806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/>
          <p:cNvSpPr/>
          <p:nvPr/>
        </p:nvSpPr>
        <p:spPr>
          <a:xfrm flipH="1">
            <a:off x="7398474" y="4914899"/>
            <a:ext cx="193664" cy="72967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 flipH="1">
            <a:off x="7577594" y="4905173"/>
            <a:ext cx="193664" cy="79520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 flipH="1">
            <a:off x="7771258" y="4902163"/>
            <a:ext cx="193664" cy="83756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 flipH="1">
            <a:off x="7951430" y="4897913"/>
            <a:ext cx="193664" cy="86779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 flipH="1">
            <a:off x="8149872" y="4898702"/>
            <a:ext cx="193664" cy="87135"/>
          </a:xfrm>
          <a:prstGeom prst="rect">
            <a:avLst/>
          </a:prstGeom>
          <a:gradFill flip="none" rotWithShape="1"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/>
          <p:cNvSpPr/>
          <p:nvPr/>
        </p:nvSpPr>
        <p:spPr>
          <a:xfrm flipH="1">
            <a:off x="3079678" y="5050155"/>
            <a:ext cx="185489" cy="96202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 flipH="1">
            <a:off x="6059177" y="5050155"/>
            <a:ext cx="185489" cy="474345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 flipH="1">
            <a:off x="6259543" y="5050155"/>
            <a:ext cx="185489" cy="1066361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/>
          <p:cNvSpPr/>
          <p:nvPr/>
        </p:nvSpPr>
        <p:spPr>
          <a:xfrm flipH="1">
            <a:off x="6438329" y="5050155"/>
            <a:ext cx="185489" cy="1277376"/>
          </a:xfrm>
          <a:prstGeom prst="rect">
            <a:avLst/>
          </a:prstGeom>
          <a:gradFill flip="none" rotWithShape="1">
            <a:gsLst>
              <a:gs pos="25000">
                <a:srgbClr val="FF0000"/>
              </a:gs>
              <a:gs pos="0">
                <a:srgbClr val="C00000"/>
              </a:gs>
              <a:gs pos="50000">
                <a:srgbClr val="FF0000"/>
              </a:gs>
              <a:gs pos="100000">
                <a:srgbClr val="FFC000"/>
              </a:gs>
            </a:gsLst>
            <a:lin ang="108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05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8"/>
          <p:cNvSpPr/>
          <p:nvPr/>
        </p:nvSpPr>
        <p:spPr bwMode="auto">
          <a:xfrm>
            <a:off x="-3606" y="0"/>
            <a:ext cx="9113107" cy="3771900"/>
          </a:xfrm>
          <a:prstGeom prst="rect">
            <a:avLst/>
          </a:prstGeom>
          <a:gradFill rotWithShape="1">
            <a:gsLst>
              <a:gs pos="0">
                <a:srgbClr val="E6E6E6">
                  <a:lumMod val="25000"/>
                </a:srgbClr>
              </a:gs>
              <a:gs pos="100000">
                <a:srgbClr val="E6E6E6">
                  <a:lumMod val="10000"/>
                </a:srgbClr>
              </a:gs>
            </a:gsLst>
            <a:lin ang="16200000" scaled="0"/>
          </a:gradFill>
          <a:ln w="9525" cap="flat" cmpd="sng" algn="ctr">
            <a:solidFill>
              <a:srgbClr val="E6E6E6">
                <a:lumMod val="1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" lastClr="FFFFFF"/>
              </a:solidFill>
              <a:latin typeface="Calibri"/>
              <a:cs typeface="ＭＳ Ｐゴシック" pitchFamily="-108" charset="-128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711450" y="5927725"/>
            <a:ext cx="3746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 defTabSz="801688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Go ahead and replace it with your own text. It is meant to give you a feeling of how the designs looks including text.</a:t>
            </a:r>
          </a:p>
        </p:txBody>
      </p:sp>
      <p:sp>
        <p:nvSpPr>
          <p:cNvPr id="2" name="Oval 1"/>
          <p:cNvSpPr/>
          <p:nvPr/>
        </p:nvSpPr>
        <p:spPr>
          <a:xfrm>
            <a:off x="3806810" y="3059906"/>
            <a:ext cx="1494235" cy="143351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Yin Yang 2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495" y="3090862"/>
            <a:ext cx="1432690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8101" y="1701284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Berlin Sans FB Demi" pitchFamily="34" charset="0"/>
              </a:rPr>
              <a:t>Questions?</a:t>
            </a:r>
            <a:endParaRPr lang="en-US" sz="4800" dirty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30211" y="5125296"/>
            <a:ext cx="91821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Candara" pitchFamily="34" charset="0"/>
              </a:rPr>
              <a:t>Damion</a:t>
            </a:r>
            <a:r>
              <a:rPr lang="en-US" sz="1600" b="1" dirty="0" smtClean="0">
                <a:latin typeface="Candara" pitchFamily="34" charset="0"/>
              </a:rPr>
              <a:t> Schubert</a:t>
            </a:r>
          </a:p>
          <a:p>
            <a:pPr algn="ctr"/>
            <a:r>
              <a:rPr lang="en-US" sz="1600" b="1" dirty="0" smtClean="0">
                <a:latin typeface="Candara" pitchFamily="34" charset="0"/>
              </a:rPr>
              <a:t>Principle Lead Systems Designer, </a:t>
            </a:r>
            <a:r>
              <a:rPr lang="en-US" sz="1600" b="1" dirty="0" err="1" smtClean="0">
                <a:latin typeface="Candara" pitchFamily="34" charset="0"/>
              </a:rPr>
              <a:t>Bioware</a:t>
            </a:r>
            <a:r>
              <a:rPr lang="en-US" sz="1600" b="1" dirty="0" smtClean="0">
                <a:latin typeface="Candara" pitchFamily="34" charset="0"/>
              </a:rPr>
              <a:t> Austin</a:t>
            </a:r>
          </a:p>
          <a:p>
            <a:pPr algn="ctr"/>
            <a:r>
              <a:rPr lang="en-US" sz="1600" b="1" dirty="0" smtClean="0">
                <a:latin typeface="Candara" pitchFamily="34" charset="0"/>
              </a:rPr>
              <a:t>damion@zenofdesign.com</a:t>
            </a:r>
            <a:endParaRPr lang="en-US" sz="1600" b="1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45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EA4BBF1-AB6F-4630-926A-AFC86D5C39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2896</TotalTime>
  <Words>4544</Words>
  <Application>Microsoft Office PowerPoint</Application>
  <PresentationFormat>On-screen Show (4:3)</PresentationFormat>
  <Paragraphs>386</Paragraphs>
  <Slides>94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94</vt:i4>
      </vt:variant>
    </vt:vector>
  </HeadingPairs>
  <TitlesOfParts>
    <vt:vector size="96" baseType="lpstr">
      <vt:lpstr>Clarity</vt:lpstr>
      <vt:lpstr>Composite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Damion</dc:creator>
  <cp:lastModifiedBy>Damion</cp:lastModifiedBy>
  <cp:revision>41</cp:revision>
  <dcterms:created xsi:type="dcterms:W3CDTF">2011-10-09T02:52:24Z</dcterms:created>
  <dcterms:modified xsi:type="dcterms:W3CDTF">2011-10-11T03:08:32Z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TC018754719991</vt:lpwstr>
  </property>
</Properties>
</file>